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92" r:id="rId2"/>
    <p:sldId id="278"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71" r:id="rId18"/>
    <p:sldId id="372" r:id="rId19"/>
    <p:sldId id="406" r:id="rId20"/>
    <p:sldId id="373" r:id="rId21"/>
    <p:sldId id="374" r:id="rId22"/>
    <p:sldId id="375" r:id="rId23"/>
    <p:sldId id="376" r:id="rId24"/>
    <p:sldId id="377" r:id="rId25"/>
    <p:sldId id="378" r:id="rId26"/>
    <p:sldId id="379" r:id="rId27"/>
    <p:sldId id="380" r:id="rId28"/>
    <p:sldId id="381" r:id="rId29"/>
    <p:sldId id="395" r:id="rId30"/>
    <p:sldId id="396" r:id="rId31"/>
    <p:sldId id="397" r:id="rId32"/>
    <p:sldId id="398" r:id="rId33"/>
    <p:sldId id="399" r:id="rId34"/>
    <p:sldId id="400" r:id="rId35"/>
    <p:sldId id="401" r:id="rId36"/>
    <p:sldId id="402" r:id="rId37"/>
    <p:sldId id="403" r:id="rId38"/>
    <p:sldId id="404" r:id="rId39"/>
    <p:sldId id="407" r:id="rId40"/>
    <p:sldId id="408" r:id="rId41"/>
    <p:sldId id="409" r:id="rId42"/>
    <p:sldId id="410" r:id="rId43"/>
    <p:sldId id="411" r:id="rId44"/>
    <p:sldId id="412" r:id="rId45"/>
    <p:sldId id="413" r:id="rId46"/>
    <p:sldId id="421" r:id="rId47"/>
    <p:sldId id="414" r:id="rId48"/>
    <p:sldId id="415" r:id="rId49"/>
    <p:sldId id="416" r:id="rId50"/>
    <p:sldId id="417" r:id="rId51"/>
    <p:sldId id="418" r:id="rId52"/>
    <p:sldId id="422" r:id="rId53"/>
    <p:sldId id="419" r:id="rId54"/>
    <p:sldId id="420" r:id="rId55"/>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 initials="i" lastIdx="1" clrIdx="0">
    <p:extLst>
      <p:ext uri="{19B8F6BF-5375-455C-9EA6-DF929625EA0E}">
        <p15:presenceInfo xmlns:p15="http://schemas.microsoft.com/office/powerpoint/2012/main" userId="i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58333" autoAdjust="0"/>
  </p:normalViewPr>
  <p:slideViewPr>
    <p:cSldViewPr snapToGrid="0">
      <p:cViewPr varScale="1">
        <p:scale>
          <a:sx n="95" d="100"/>
          <a:sy n="95" d="100"/>
        </p:scale>
        <p:origin x="2868"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2023/3/29</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749353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25</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26</a:t>
            </a:fld>
            <a:endParaRPr kumimoji="1" lang="ja-JP" altLang="en-US"/>
          </a:p>
        </p:txBody>
      </p:sp>
    </p:spTree>
    <p:extLst>
      <p:ext uri="{BB962C8B-B14F-4D97-AF65-F5344CB8AC3E}">
        <p14:creationId xmlns:p14="http://schemas.microsoft.com/office/powerpoint/2010/main" val="73048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4248858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54634">
                  <a:defRPr/>
                </a:pPr>
                <a14:m>
                  <m:oMath xmlns:m="http://schemas.openxmlformats.org/officeDocument/2006/math">
                    <m:r>
                      <a:rPr lang="en-US" altLang="ja-JP" b="1" i="0" smtClean="0">
                        <a:latin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𝐁</m:t>
                    </m:r>
                    <m:r>
                      <a:rPr lang="en-US" altLang="ja-JP" b="0" i="0" smtClean="0">
                        <a:latin typeface="Cambria Math"/>
                        <a:ea typeface="Cambria Math"/>
                        <a:cs typeface="Times New Roman" panose="02020603050405020304" pitchFamily="18" charset="0"/>
                      </a:rPr>
                      <m:t>=</m:t>
                    </m:r>
                    <m:sSub>
                      <m:sSubPr>
                        <m:ctrlPr>
                          <a:rPr lang="en-US" altLang="ja-JP" b="0" i="1" smtClean="0">
                            <a:latin typeface="Cambria Math" panose="02040503050406030204" pitchFamily="18" charset="0"/>
                            <a:ea typeface="Cambria Math"/>
                            <a:cs typeface="Times New Roman" panose="02020603050405020304" pitchFamily="18" charset="0"/>
                          </a:rPr>
                        </m:ctrlPr>
                      </m:sSubPr>
                      <m:e>
                        <m:r>
                          <a:rPr lang="en-US" altLang="ja-JP" b="0" i="1" smtClean="0">
                            <a:latin typeface="Cambria Math"/>
                            <a:ea typeface="Cambria Math"/>
                            <a:cs typeface="Times New Roman" panose="02020603050405020304" pitchFamily="18" charset="0"/>
                          </a:rPr>
                          <m:t>∪</m:t>
                        </m:r>
                      </m:e>
                      <m:sub>
                        <m:r>
                          <a:rPr lang="en-US" altLang="ja-JP" b="1" i="0" smtClean="0">
                            <a:latin typeface="Cambria Math"/>
                            <a:ea typeface="Cambria Math"/>
                            <a:cs typeface="Times New Roman" panose="02020603050405020304" pitchFamily="18" charset="0"/>
                          </a:rPr>
                          <m:t>𝐛</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𝐁</m:t>
                        </m:r>
                      </m:sub>
                    </m:sSub>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oMath>
                </a14:m>
                <a:r>
                  <a:rPr lang="en-US" altLang="ja-JP" dirty="0" smtClean="0">
                    <a:latin typeface="Times New Roman" panose="02020603050405020304" pitchFamily="18" charset="0"/>
                    <a:cs typeface="Times New Roman" panose="02020603050405020304" pitchFamily="18" charset="0"/>
                  </a:rPr>
                  <a:t> </a:t>
                </a:r>
              </a:p>
              <a:p>
                <a:r>
                  <a:rPr kumimoji="1" lang="ja-JP" altLang="en-US" dirty="0" smtClean="0"/>
                  <a:t>これすこしややっこしいけど</a:t>
                </a:r>
                <a:r>
                  <a:rPr kumimoji="1" lang="en-US" altLang="ja-JP" dirty="0" smtClean="0"/>
                  <a:t>…</a:t>
                </a:r>
              </a:p>
              <a:p>
                <a:endParaRPr kumimoji="1" lang="en-US" altLang="ja-JP" dirty="0" smtClean="0"/>
              </a:p>
              <a:p>
                <a:pPr algn="l"/>
                <a:r>
                  <a:rPr kumimoji="1" lang="en-US" altLang="ja-JP" dirty="0" smtClean="0"/>
                  <a:t>U</a:t>
                </a:r>
                <a14:m>
                  <m:oMath xmlns:m="http://schemas.openxmlformats.org/officeDocument/2006/math">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 </m:t>
                    </m:r>
                  </m:oMath>
                </a14:m>
                <a:r>
                  <a:rPr kumimoji="1" lang="ja-JP" altLang="en-US" dirty="0" smtClean="0"/>
                  <a:t>は、</a:t>
                </a:r>
                <a:r>
                  <a:rPr kumimoji="1" lang="en-US" altLang="ja-JP" dirty="0" smtClean="0"/>
                  <a:t>A</a:t>
                </a:r>
                <a:r>
                  <a:rPr kumimoji="1" lang="ja-JP" altLang="en-US" dirty="0" smtClean="0"/>
                  <a:t>の任意の点</a:t>
                </a:r>
                <a:r>
                  <a:rPr kumimoji="1" lang="en-US" altLang="ja-JP" dirty="0" smtClean="0"/>
                  <a:t>a</a:t>
                </a:r>
                <a:r>
                  <a:rPr kumimoji="1" lang="ja-JP" altLang="en-US" dirty="0" smtClean="0"/>
                  <a:t>に</a:t>
                </a:r>
                <a:r>
                  <a:rPr kumimoji="1" lang="en-US" altLang="ja-JP" dirty="0" smtClean="0"/>
                  <a:t>B</a:t>
                </a:r>
                <a:r>
                  <a:rPr kumimoji="1" lang="ja-JP" altLang="en-US" dirty="0" smtClean="0"/>
                  <a:t>の原点を置いたことを表していて</a:t>
                </a:r>
                <a:r>
                  <a:rPr kumimoji="1" lang="en-US" altLang="ja-JP" dirty="0" smtClean="0"/>
                  <a:t>, </a:t>
                </a:r>
              </a:p>
              <a:p>
                <a:pPr algn="l"/>
                <a:r>
                  <a:rPr kumimoji="1" lang="en-US" altLang="ja-JP" dirty="0" smtClean="0"/>
                  <a:t>『U』</a:t>
                </a:r>
                <a:r>
                  <a:rPr kumimoji="1" lang="ja-JP" altLang="en-US" dirty="0" smtClean="0"/>
                  <a:t>ですべての</a:t>
                </a:r>
                <a:r>
                  <a:rPr kumimoji="1" lang="en-US" altLang="ja-JP" dirty="0" smtClean="0"/>
                  <a:t>b</a:t>
                </a:r>
                <a:r>
                  <a:rPr kumimoji="1" lang="ja-JP" altLang="en-US" dirty="0" smtClean="0"/>
                  <a:t>∈</a:t>
                </a:r>
                <a:r>
                  <a:rPr kumimoji="1" lang="en-US" altLang="ja-JP" dirty="0" smtClean="0"/>
                  <a:t>B</a:t>
                </a:r>
                <a:r>
                  <a:rPr kumimoji="1" lang="ja-JP" altLang="en-US" dirty="0" smtClean="0"/>
                  <a:t>をたしている</a:t>
                </a:r>
                <a:endParaRPr kumimoji="1" lang="en-US" altLang="ja-JP" dirty="0" smtClean="0"/>
              </a:p>
              <a:p>
                <a:pPr algn="l"/>
                <a:endParaRPr kumimoji="1" lang="en-US" altLang="ja-JP" dirty="0" smtClean="0"/>
              </a:p>
              <a:p>
                <a:pPr algn="l"/>
                <a:r>
                  <a:rPr kumimoji="1" lang="en-US" altLang="ja-JP" dirty="0" smtClean="0"/>
                  <a:t>U</a:t>
                </a:r>
                <a14:m>
                  <m:oMath xmlns:m="http://schemas.openxmlformats.org/officeDocument/2006/math">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oMath>
                </a14:m>
                <a:r>
                  <a:rPr kumimoji="1" lang="ja-JP" altLang="en-US" dirty="0" smtClean="0"/>
                  <a:t>は</a:t>
                </a:r>
                <a:r>
                  <a:rPr kumimoji="1" lang="en-US" altLang="ja-JP" dirty="0" smtClean="0"/>
                  <a:t>, </a:t>
                </a:r>
              </a:p>
              <a:p>
                <a:pPr algn="l"/>
                <a:endParaRPr kumimoji="1" lang="en-US" altLang="ja-JP" dirty="0" smtClean="0"/>
              </a:p>
              <a:p>
                <a:pPr algn="l"/>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i="0" smtClean="0">
                    <a:latin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𝐁</a:t>
                </a:r>
                <a:r>
                  <a:rPr lang="en-US" altLang="ja-JP" b="0" i="0" smtClean="0">
                    <a:latin typeface="Cambria Math"/>
                    <a:ea typeface="Cambria Math"/>
                    <a:cs typeface="Times New Roman" panose="02020603050405020304" pitchFamily="18" charset="0"/>
                  </a:rPr>
                  <a:t>=∪_(</a:t>
                </a:r>
                <a:r>
                  <a:rPr lang="en-US" altLang="ja-JP" b="1" i="0" smtClean="0">
                    <a:latin typeface="Cambria Math"/>
                    <a:ea typeface="Cambria Math"/>
                    <a:cs typeface="Times New Roman" panose="02020603050405020304" pitchFamily="18" charset="0"/>
                  </a:rPr>
                  <a:t>𝐛∈𝐁</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lang="en-US" altLang="ja-JP" dirty="0" smtClean="0">
                    <a:latin typeface="Times New Roman" panose="02020603050405020304" pitchFamily="18" charset="0"/>
                    <a:cs typeface="Times New Roman" panose="02020603050405020304" pitchFamily="18" charset="0"/>
                  </a:rPr>
                  <a:t> </a:t>
                </a:r>
              </a:p>
              <a:p>
                <a:r>
                  <a:rPr kumimoji="1" lang="ja-JP" altLang="en-US" dirty="0" smtClean="0"/>
                  <a:t>これすこしややっこしいけど</a:t>
                </a:r>
                <a:r>
                  <a:rPr kumimoji="1" lang="en-US" altLang="ja-JP" dirty="0" smtClean="0"/>
                  <a:t>…</a:t>
                </a:r>
              </a:p>
              <a:p>
                <a:endParaRPr kumimoji="1" lang="en-US" altLang="ja-JP" dirty="0" smtClean="0"/>
              </a:p>
              <a:p>
                <a:pPr algn="l"/>
                <a:r>
                  <a:rPr kumimoji="1" lang="en-US" altLang="ja-JP" dirty="0" smtClean="0"/>
                  <a:t>U</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𝐚</a:t>
                </a:r>
                <a:r>
                  <a:rPr lang="en-US" altLang="ja-JP" b="1"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 </a:t>
                </a:r>
                <a:r>
                  <a:rPr kumimoji="1" lang="ja-JP" altLang="en-US" dirty="0" smtClean="0"/>
                  <a:t>は、</a:t>
                </a:r>
                <a:r>
                  <a:rPr kumimoji="1" lang="en-US" altLang="ja-JP" dirty="0" smtClean="0"/>
                  <a:t>A</a:t>
                </a:r>
                <a:r>
                  <a:rPr kumimoji="1" lang="ja-JP" altLang="en-US" dirty="0" smtClean="0"/>
                  <a:t>の任意の点</a:t>
                </a:r>
                <a:r>
                  <a:rPr kumimoji="1" lang="en-US" altLang="ja-JP" dirty="0" smtClean="0"/>
                  <a:t>a</a:t>
                </a:r>
                <a:r>
                  <a:rPr kumimoji="1" lang="ja-JP" altLang="en-US" dirty="0" smtClean="0"/>
                  <a:t>に</a:t>
                </a:r>
                <a:r>
                  <a:rPr kumimoji="1" lang="en-US" altLang="ja-JP" dirty="0" smtClean="0"/>
                  <a:t>B</a:t>
                </a:r>
                <a:r>
                  <a:rPr kumimoji="1" lang="ja-JP" altLang="en-US" dirty="0" smtClean="0"/>
                  <a:t>の原点を置いたことを表していて</a:t>
                </a:r>
                <a:r>
                  <a:rPr kumimoji="1" lang="en-US" altLang="ja-JP" dirty="0" smtClean="0"/>
                  <a:t>, </a:t>
                </a:r>
              </a:p>
              <a:p>
                <a:pPr algn="l"/>
                <a:r>
                  <a:rPr kumimoji="1" lang="en-US" altLang="ja-JP" dirty="0" smtClean="0"/>
                  <a:t>『U』</a:t>
                </a:r>
                <a:r>
                  <a:rPr kumimoji="1" lang="ja-JP" altLang="en-US" dirty="0" smtClean="0"/>
                  <a:t>ですべての</a:t>
                </a:r>
                <a:r>
                  <a:rPr kumimoji="1" lang="en-US" altLang="ja-JP" dirty="0" smtClean="0"/>
                  <a:t>b</a:t>
                </a:r>
                <a:r>
                  <a:rPr kumimoji="1" lang="ja-JP" altLang="en-US" dirty="0" smtClean="0"/>
                  <a:t>∈</a:t>
                </a:r>
                <a:r>
                  <a:rPr kumimoji="1" lang="en-US" altLang="ja-JP" dirty="0" smtClean="0"/>
                  <a:t>B</a:t>
                </a:r>
                <a:r>
                  <a:rPr kumimoji="1" lang="ja-JP" altLang="en-US" dirty="0" smtClean="0"/>
                  <a:t>をたしている</a:t>
                </a:r>
                <a:endParaRPr kumimoji="1" lang="en-US" altLang="ja-JP" dirty="0" smtClean="0"/>
              </a:p>
              <a:p>
                <a:pPr algn="l"/>
                <a:endParaRPr kumimoji="1" lang="en-US" altLang="ja-JP" dirty="0" smtClean="0"/>
              </a:p>
              <a:p>
                <a:pPr algn="l"/>
                <a:r>
                  <a:rPr kumimoji="1" lang="en-US" altLang="ja-JP" dirty="0" smtClean="0"/>
                  <a:t>U</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𝐚</a:t>
                </a:r>
                <a:r>
                  <a:rPr lang="en-US" altLang="ja-JP" b="1"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kumimoji="1" lang="ja-JP" altLang="en-US" dirty="0" smtClean="0"/>
                  <a:t>は</a:t>
                </a:r>
                <a:r>
                  <a:rPr kumimoji="1" lang="en-US" altLang="ja-JP" dirty="0" smtClean="0"/>
                  <a:t>, </a:t>
                </a:r>
              </a:p>
              <a:p>
                <a:pPr algn="l"/>
                <a:endParaRPr kumimoji="1" lang="en-US" altLang="ja-JP" dirty="0" smtClean="0"/>
              </a:p>
              <a:p>
                <a:pPr algn="l"/>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4077365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3223636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33</a:t>
            </a:fld>
            <a:endParaRPr kumimoji="1" lang="ja-JP" altLang="en-US"/>
          </a:p>
        </p:txBody>
      </p:sp>
    </p:spTree>
    <p:extLst>
      <p:ext uri="{BB962C8B-B14F-4D97-AF65-F5344CB8AC3E}">
        <p14:creationId xmlns:p14="http://schemas.microsoft.com/office/powerpoint/2010/main" val="170776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34</a:t>
            </a:fld>
            <a:endParaRPr kumimoji="1" lang="ja-JP" altLang="en-US"/>
          </a:p>
        </p:txBody>
      </p:sp>
    </p:spTree>
    <p:extLst>
      <p:ext uri="{BB962C8B-B14F-4D97-AF65-F5344CB8AC3E}">
        <p14:creationId xmlns:p14="http://schemas.microsoft.com/office/powerpoint/2010/main" val="2379682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37</a:t>
            </a:fld>
            <a:endParaRPr kumimoji="1" lang="ja-JP" altLang="en-US"/>
          </a:p>
        </p:txBody>
      </p:sp>
    </p:spTree>
    <p:extLst>
      <p:ext uri="{BB962C8B-B14F-4D97-AF65-F5344CB8AC3E}">
        <p14:creationId xmlns:p14="http://schemas.microsoft.com/office/powerpoint/2010/main" val="3647511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297307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未知　既知</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722231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15372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教科書以外の参考資料。以下の論文もわかりやすかった</a:t>
            </a:r>
            <a:endParaRPr kumimoji="1" lang="en-US" altLang="ja-JP" dirty="0" smtClean="0"/>
          </a:p>
          <a:p>
            <a:r>
              <a:rPr lang="en-US" altLang="ja-JP" dirty="0" smtClean="0"/>
              <a:t>Lucas-</a:t>
            </a:r>
            <a:r>
              <a:rPr lang="en-US" altLang="ja-JP" dirty="0" err="1" smtClean="0"/>
              <a:t>Kanade</a:t>
            </a:r>
            <a:r>
              <a:rPr lang="en-US" altLang="ja-JP" dirty="0" smtClean="0"/>
              <a:t> Optical Flow Estimation on the TI C66x Digital Signal Processor</a:t>
            </a:r>
            <a:endParaRPr kumimoji="1" lang="en-US" altLang="ja-JP" dirty="0" smtClean="0"/>
          </a:p>
          <a:p>
            <a:r>
              <a:rPr kumimoji="1" lang="en-US" altLang="ja-JP" dirty="0" smtClean="0"/>
              <a:t>http://www.ieee-hpec.org/2014/CD/index_htm_files/FinalPapers/98.pdf</a:t>
            </a:r>
          </a:p>
          <a:p>
            <a:endParaRPr kumimoji="1" lang="en-US" altLang="ja-JP" dirty="0" smtClean="0"/>
          </a:p>
          <a:p>
            <a:endParaRPr kumimoji="1" lang="en-US" altLang="ja-JP" dirty="0" smtClean="0"/>
          </a:p>
          <a:p>
            <a:r>
              <a:rPr kumimoji="1" lang="en-US" altLang="ja-JP" dirty="0" err="1" smtClean="0"/>
              <a:t>i</a:t>
            </a:r>
            <a:r>
              <a:rPr kumimoji="1" lang="ja-JP" altLang="en-US" dirty="0" smtClean="0"/>
              <a:t>回目の</a:t>
            </a:r>
            <a:r>
              <a:rPr kumimoji="1" lang="en-US" altLang="ja-JP" dirty="0" smtClean="0"/>
              <a:t>iteration</a:t>
            </a:r>
            <a:r>
              <a:rPr kumimoji="1" lang="ja-JP" altLang="en-US" dirty="0" smtClean="0"/>
              <a:t>で、</a:t>
            </a:r>
            <a:r>
              <a:rPr kumimoji="1" lang="en-US" altLang="ja-JP" dirty="0" smtClean="0"/>
              <a:t>(</a:t>
            </a:r>
            <a:r>
              <a:rPr kumimoji="1" lang="en-US" altLang="ja-JP" dirty="0" err="1" smtClean="0"/>
              <a:t>vx</a:t>
            </a:r>
            <a:r>
              <a:rPr kumimoji="1" lang="en-US" altLang="ja-JP" dirty="0" smtClean="0"/>
              <a:t> </a:t>
            </a:r>
            <a:r>
              <a:rPr kumimoji="1" lang="en-US" altLang="ja-JP" dirty="0" err="1" smtClean="0"/>
              <a:t>vy</a:t>
            </a:r>
            <a:r>
              <a:rPr kumimoji="1" lang="en-US" altLang="ja-JP" dirty="0" smtClean="0"/>
              <a:t>)</a:t>
            </a:r>
            <a:r>
              <a:rPr kumimoji="1" lang="ja-JP" altLang="en-US" dirty="0" smtClean="0"/>
              <a:t>が出力されたとすると、</a:t>
            </a:r>
            <a:endParaRPr kumimoji="1" lang="en-US" altLang="ja-JP" dirty="0" smtClean="0"/>
          </a:p>
          <a:p>
            <a:r>
              <a:rPr kumimoji="1" lang="en-US" altLang="ja-JP" dirty="0" smtClean="0"/>
              <a:t>1</a:t>
            </a:r>
            <a:r>
              <a:rPr kumimoji="1" lang="ja-JP" altLang="en-US" dirty="0" smtClean="0"/>
              <a:t>枚目の画像の </a:t>
            </a:r>
            <a:r>
              <a:rPr kumimoji="1" lang="en-US" altLang="ja-JP" dirty="0" smtClean="0"/>
              <a:t>(</a:t>
            </a:r>
            <a:r>
              <a:rPr kumimoji="1" lang="en-US" altLang="ja-JP" dirty="0" err="1" smtClean="0"/>
              <a:t>x,y</a:t>
            </a:r>
            <a:r>
              <a:rPr kumimoji="1" lang="en-US" altLang="ja-JP" dirty="0" smtClean="0"/>
              <a:t>)</a:t>
            </a:r>
            <a:r>
              <a:rPr kumimoji="1" lang="ja-JP" altLang="en-US" dirty="0" smtClean="0"/>
              <a:t>を中心とした</a:t>
            </a:r>
            <a:r>
              <a:rPr kumimoji="1" lang="en-US" altLang="ja-JP" dirty="0" smtClean="0"/>
              <a:t>window w1</a:t>
            </a:r>
            <a:r>
              <a:rPr kumimoji="1" lang="ja-JP" altLang="en-US" dirty="0" smtClean="0"/>
              <a:t>と</a:t>
            </a:r>
            <a:endParaRPr kumimoji="1" lang="en-US" altLang="ja-JP" dirty="0" smtClean="0"/>
          </a:p>
          <a:p>
            <a:r>
              <a:rPr kumimoji="1" lang="en-US" altLang="ja-JP" dirty="0" smtClean="0"/>
              <a:t>2</a:t>
            </a:r>
            <a:r>
              <a:rPr kumimoji="1" lang="ja-JP" altLang="en-US" dirty="0" smtClean="0"/>
              <a:t>枚目の画像の </a:t>
            </a:r>
            <a:r>
              <a:rPr kumimoji="1" lang="en-US" altLang="ja-JP" dirty="0" smtClean="0"/>
              <a:t>(</a:t>
            </a:r>
            <a:r>
              <a:rPr kumimoji="1" lang="en-US" altLang="ja-JP" dirty="0" err="1" smtClean="0"/>
              <a:t>x+vx</a:t>
            </a:r>
            <a:r>
              <a:rPr kumimoji="1" lang="en-US" altLang="ja-JP" dirty="0" smtClean="0"/>
              <a:t>, </a:t>
            </a:r>
            <a:r>
              <a:rPr kumimoji="1" lang="en-US" altLang="ja-JP" dirty="0" err="1" smtClean="0"/>
              <a:t>y+vy</a:t>
            </a:r>
            <a:r>
              <a:rPr kumimoji="1" lang="en-US" altLang="ja-JP" dirty="0" smtClean="0"/>
              <a:t>)</a:t>
            </a:r>
            <a:r>
              <a:rPr kumimoji="1" lang="ja-JP" altLang="en-US" dirty="0" smtClean="0"/>
              <a:t>を中心とした</a:t>
            </a:r>
            <a:r>
              <a:rPr kumimoji="1" lang="en-US" altLang="ja-JP" dirty="0" smtClean="0"/>
              <a:t>window w2</a:t>
            </a:r>
          </a:p>
          <a:p>
            <a:r>
              <a:rPr kumimoji="1" lang="ja-JP" altLang="en-US" dirty="0" smtClean="0"/>
              <a:t>を用意して、</a:t>
            </a:r>
            <a:r>
              <a:rPr kumimoji="1" lang="en-US" altLang="ja-JP" dirty="0" smtClean="0"/>
              <a:t>Lucas </a:t>
            </a:r>
            <a:r>
              <a:rPr kumimoji="1" lang="en-US" altLang="ja-JP" dirty="0" err="1" smtClean="0"/>
              <a:t>Kanade</a:t>
            </a:r>
            <a:r>
              <a:rPr kumimoji="1" lang="ja-JP" altLang="en-US" dirty="0" smtClean="0"/>
              <a:t>法を解けば</a:t>
            </a:r>
            <a:r>
              <a:rPr kumimoji="1" lang="en-US" altLang="ja-JP" dirty="0" smtClean="0"/>
              <a:t>OK</a:t>
            </a:r>
            <a:r>
              <a:rPr kumimoji="1" lang="ja-JP" altLang="en-US" dirty="0" err="1" smtClean="0"/>
              <a:t>。</a:t>
            </a:r>
            <a:endParaRPr kumimoji="1" lang="en-US" altLang="ja-JP" dirty="0" smtClean="0"/>
          </a:p>
          <a:p>
            <a:r>
              <a:rPr kumimoji="1" lang="ja-JP" altLang="en-US" dirty="0" smtClean="0"/>
              <a:t>この時、</a:t>
            </a:r>
            <a:r>
              <a:rPr kumimoji="1" lang="en-US" altLang="ja-JP" dirty="0" smtClean="0"/>
              <a:t>It =</a:t>
            </a:r>
            <a:r>
              <a:rPr kumimoji="1" lang="en-US" altLang="ja-JP" baseline="0" dirty="0" smtClean="0"/>
              <a:t> </a:t>
            </a:r>
            <a:r>
              <a:rPr kumimoji="1" lang="en-US" altLang="ja-JP" dirty="0" smtClean="0"/>
              <a:t>(w2-w1)/</a:t>
            </a:r>
            <a:r>
              <a:rPr kumimoji="1" lang="en-US" altLang="ja-JP" dirty="0" err="1" smtClean="0"/>
              <a:t>dt</a:t>
            </a:r>
            <a:r>
              <a:rPr kumimoji="1" lang="en-US" altLang="ja-JP" dirty="0" smtClean="0"/>
              <a:t> </a:t>
            </a:r>
            <a:r>
              <a:rPr kumimoji="1" lang="ja-JP" altLang="en-US" dirty="0" smtClean="0"/>
              <a:t>が になる。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53</a:t>
            </a:fld>
            <a:endParaRPr kumimoji="1" lang="ja-JP" altLang="en-US"/>
          </a:p>
        </p:txBody>
      </p:sp>
    </p:spTree>
    <p:extLst>
      <p:ext uri="{BB962C8B-B14F-4D97-AF65-F5344CB8AC3E}">
        <p14:creationId xmlns:p14="http://schemas.microsoft.com/office/powerpoint/2010/main" val="2450668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825900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44575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879220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22</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23</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24</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2023/3/29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2023/3/29</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2023/3/29</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2023/3/29</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2023/3/29</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2023/3/29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2023/3/29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8" Type="http://schemas.openxmlformats.org/officeDocument/2006/relationships/image" Target="../media/image17.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6.png"/><Relationship Id="rId19" Type="http://schemas.microsoft.com/office/2007/relationships/hdphoto" Target="../media/hdphoto1.wdp"/><Relationship Id="rId14"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6.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100.png"/><Relationship Id="rId4" Type="http://schemas.openxmlformats.org/officeDocument/2006/relationships/image" Target="../media/image106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49.png"/><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8.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NUL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wiki.livedoor.jp/imagej/d/ImageJ%A5%DE%A5%CB%A5%E5%A5%A2%A5%EB%A1%A7Process%A1%CA%BD%E8%CD%FD%A1%CB%A5%E1%A5%CB%A5%E5%A1%BC#binary" TargetMode="External"/><Relationship Id="rId7" Type="http://schemas.openxmlformats.org/officeDocument/2006/relationships/image" Target="../media/image58.png"/><Relationship Id="rId12"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3.png"/><Relationship Id="rId5" Type="http://schemas.openxmlformats.org/officeDocument/2006/relationships/image" Target="../media/image56.png"/><Relationship Id="rId10" Type="http://schemas.openxmlformats.org/officeDocument/2006/relationships/image" Target="../media/image72.png"/><Relationship Id="rId4" Type="http://schemas.openxmlformats.org/officeDocument/2006/relationships/image" Target="../media/image55.png"/><Relationship Id="rId9"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tiff"/><Relationship Id="rId7" Type="http://schemas.openxmlformats.org/officeDocument/2006/relationships/image" Target="../media/image80.tiff"/><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tiff"/><Relationship Id="rId5" Type="http://schemas.openxmlformats.org/officeDocument/2006/relationships/image" Target="../media/image78.tiff"/><Relationship Id="rId4" Type="http://schemas.openxmlformats.org/officeDocument/2006/relationships/image" Target="../media/image77.tiff"/></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tiff"/><Relationship Id="rId7"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4.tiff"/><Relationship Id="rId5" Type="http://schemas.openxmlformats.org/officeDocument/2006/relationships/image" Target="../media/image83.tiff"/><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0.png"/><Relationship Id="rId7" Type="http://schemas.microsoft.com/office/2007/relationships/hdphoto" Target="../media/hdphoto2.wdp"/><Relationship Id="rId12"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88.tiff"/><Relationship Id="rId10" Type="http://schemas.openxmlformats.org/officeDocument/2006/relationships/image" Target="../media/image56.png"/><Relationship Id="rId4" Type="http://schemas.openxmlformats.org/officeDocument/2006/relationships/image" Target="../media/image87.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NULL"/><Relationship Id="rId7" Type="http://schemas.openxmlformats.org/officeDocument/2006/relationships/image" Target="../media/image98.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1.png"/><Relationship Id="rId7" Type="http://schemas.openxmlformats.org/officeDocument/2006/relationships/image" Target="../media/image10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9.png"/><Relationship Id="rId4" Type="http://schemas.openxmlformats.org/officeDocument/2006/relationships/image" Target="../media/image102.png"/><Relationship Id="rId9"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20.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080.png"/><Relationship Id="rId10" Type="http://schemas.openxmlformats.org/officeDocument/2006/relationships/image" Target="../media/image5.png"/><Relationship Id="rId9" Type="http://schemas.openxmlformats.org/officeDocument/2006/relationships/image" Target="../media/image1070.png"/><Relationship Id="rId1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776540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a:t>Level</a:t>
            </a:r>
            <a:r>
              <a:rPr kumimoji="1" lang="ja-JP" altLang="en-US" dirty="0"/>
              <a:t> </a:t>
            </a:r>
            <a:r>
              <a:rPr kumimoji="1" lang="en-US" altLang="ja-JP" dirty="0"/>
              <a:t>set</a:t>
            </a:r>
            <a:r>
              <a:rPr kumimoji="1" lang="ja-JP" altLang="en-US" dirty="0"/>
              <a:t>法</a:t>
            </a:r>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収束するまで曲線を変形する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10</a:t>
            </a:fld>
            <a:endParaRPr lang="ja-JP" altLang="en-US"/>
          </a:p>
        </p:txBody>
      </p:sp>
      <p:sp>
        <p:nvSpPr>
          <p:cNvPr id="39" name="テキスト ボックス 3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6590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11</a:t>
            </a:fld>
            <a:endParaRPr lang="ja-JP" altLang="en-US"/>
          </a:p>
        </p:txBody>
      </p:sp>
      <p:sp>
        <p:nvSpPr>
          <p:cNvPr id="17" name="テキスト ボックス 16"/>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4002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12</a:t>
            </a:fld>
            <a:endParaRPr lang="ja-JP" altLang="en-US"/>
          </a:p>
        </p:txBody>
      </p:sp>
      <p:sp>
        <p:nvSpPr>
          <p:cNvPr id="44" name="テキスト ボックス 43"/>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98070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9" name="グループ化 8"/>
          <p:cNvGrpSpPr/>
          <p:nvPr/>
        </p:nvGrpSpPr>
        <p:grpSpPr>
          <a:xfrm>
            <a:off x="1405712" y="3496228"/>
            <a:ext cx="8524607" cy="1469646"/>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13</a:t>
            </a:fld>
            <a:endParaRPr lang="ja-JP" altLang="en-US"/>
          </a:p>
        </p:txBody>
      </p:sp>
      <p:sp>
        <p:nvSpPr>
          <p:cNvPr id="13" name="テキスト ボックス 12"/>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451022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曲率の定義</a:t>
            </a: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14</a:t>
            </a:fld>
            <a:endParaRPr lang="ja-JP" altLang="en-US"/>
          </a:p>
        </p:txBody>
      </p:sp>
      <p:sp>
        <p:nvSpPr>
          <p:cNvPr id="31" name="テキスト ボックス 30"/>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1053890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a:t>Level</a:t>
            </a:r>
            <a:r>
              <a:rPr kumimoji="1" lang="ja-JP" altLang="en-US" dirty="0"/>
              <a:t> </a:t>
            </a:r>
            <a:r>
              <a:rPr kumimoji="1" lang="en-US" altLang="ja-JP" dirty="0"/>
              <a:t>set</a:t>
            </a:r>
            <a:r>
              <a:rPr kumimoji="1" lang="ja-JP" altLang="en-US" dirty="0"/>
              <a:t>法の特徴</a:t>
            </a:r>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a:p>
              <a:p>
                <a:pPr marL="0" indent="0">
                  <a:lnSpc>
                    <a:spcPct val="100000"/>
                  </a:lnSpc>
                  <a:buNone/>
                </a:pPr>
                <a:r>
                  <a:rPr lang="ja-JP" altLang="en-US" sz="2400" b="1" dirty="0"/>
                  <a:t>欠点</a:t>
                </a:r>
                <a:endParaRPr lang="en-US" altLang="ja-JP" sz="2400" b="1" dirty="0"/>
              </a:p>
              <a:p>
                <a:pPr>
                  <a:lnSpc>
                    <a:spcPct val="100000"/>
                  </a:lnSpc>
                </a:pPr>
                <a:r>
                  <a:rPr lang="ja-JP" altLang="en-US" sz="2400" dirty="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pic>
        <p:nvPicPr>
          <p:cNvPr id="8" name="図 7">
            <a:extLst>
              <a:ext uri="{FF2B5EF4-FFF2-40B4-BE49-F238E27FC236}">
                <a16:creationId xmlns:a16="http://schemas.microsoft.com/office/drawing/2014/main" id="{CD734618-3DAC-450D-B4CC-C69A9E192FA8}"/>
              </a:ext>
            </a:extLst>
          </p:cNvPr>
          <p:cNvPicPr>
            <a:picLocks noChangeAspect="1"/>
          </p:cNvPicPr>
          <p:nvPr/>
        </p:nvPicPr>
        <p:blipFill rotWithShape="1">
          <a:blip r:embed="rId7"/>
          <a:srcRect l="4607" t="25425" r="54147" b="3259"/>
          <a:stretch/>
        </p:blipFill>
        <p:spPr>
          <a:xfrm>
            <a:off x="6840808" y="4018565"/>
            <a:ext cx="2502700" cy="2204761"/>
          </a:xfrm>
          <a:prstGeom prst="rect">
            <a:avLst/>
          </a:prstGeom>
        </p:spPr>
      </p:pic>
      <p:pic>
        <p:nvPicPr>
          <p:cNvPr id="11" name="図 10">
            <a:extLst>
              <a:ext uri="{FF2B5EF4-FFF2-40B4-BE49-F238E27FC236}">
                <a16:creationId xmlns:a16="http://schemas.microsoft.com/office/drawing/2014/main" id="{4C0B07E5-44F1-4333-8791-3F7E2D4BB6E5}"/>
              </a:ext>
            </a:extLst>
          </p:cNvPr>
          <p:cNvPicPr>
            <a:picLocks noChangeAspect="1"/>
          </p:cNvPicPr>
          <p:nvPr/>
        </p:nvPicPr>
        <p:blipFill rotWithShape="1">
          <a:blip r:embed="rId7"/>
          <a:srcRect l="53383" t="15806" r="12892" b="14181"/>
          <a:stretch/>
        </p:blipFill>
        <p:spPr>
          <a:xfrm>
            <a:off x="9644228" y="4033005"/>
            <a:ext cx="1990294" cy="2105249"/>
          </a:xfrm>
          <a:prstGeom prst="rect">
            <a:avLst/>
          </a:prstGeom>
        </p:spPr>
      </p:pic>
    </p:spTree>
    <p:extLst>
      <p:ext uri="{BB962C8B-B14F-4D97-AF65-F5344CB8AC3E}">
        <p14:creationId xmlns:p14="http://schemas.microsoft.com/office/powerpoint/2010/main" val="2562832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まとめ</a:t>
            </a:r>
            <a:r>
              <a:rPr lang="en-US" altLang="ja-JP" sz="3600" dirty="0"/>
              <a:t>: </a:t>
            </a:r>
            <a:r>
              <a:rPr lang="ja-JP" altLang="en-US" sz="3600" dirty="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18638386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4000" b="1" dirty="0"/>
              <a:t>曲面再構成法</a:t>
            </a:r>
            <a:endParaRPr lang="en-US" altLang="ja-JP" sz="4000" b="1" dirty="0"/>
          </a:p>
          <a:p>
            <a:pPr marL="0" indent="0">
              <a:spcBef>
                <a:spcPts val="600"/>
              </a:spcBef>
              <a:buNone/>
            </a:pPr>
            <a:endParaRPr lang="en-US" altLang="ja-JP" sz="4000"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17</a:t>
            </a:fld>
            <a:endParaRPr lang="ja-JP" altLang="en-US"/>
          </a:p>
        </p:txBody>
      </p:sp>
      <p:sp>
        <p:nvSpPr>
          <p:cNvPr id="6" name="テキスト ボックス 5"/>
          <p:cNvSpPr txBox="1"/>
          <p:nvPr/>
        </p:nvSpPr>
        <p:spPr>
          <a:xfrm>
            <a:off x="10238491" y="0"/>
            <a:ext cx="2031325" cy="461665"/>
          </a:xfrm>
          <a:prstGeom prst="rect">
            <a:avLst/>
          </a:prstGeom>
          <a:noFill/>
        </p:spPr>
        <p:txBody>
          <a:bodyPr wrap="none" rtlCol="0">
            <a:spAutoFit/>
          </a:bodyPr>
          <a:lstStyle/>
          <a:p>
            <a:r>
              <a:rPr kumimoji="1" lang="ja-JP" altLang="en-US" sz="2400" dirty="0" smtClean="0">
                <a:solidFill>
                  <a:srgbClr val="FF0000"/>
                </a:solidFill>
              </a:rPr>
              <a:t>概要のみ紹介</a:t>
            </a:r>
            <a:endParaRPr kumimoji="1" lang="ja-JP" altLang="en-US" sz="2400" dirty="0">
              <a:solidFill>
                <a:srgbClr val="FF0000"/>
              </a:solidFill>
            </a:endParaRPr>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6754" y="234715"/>
            <a:ext cx="10844785" cy="733270"/>
          </a:xfrm>
        </p:spPr>
        <p:txBody>
          <a:bodyPr>
            <a:normAutofit/>
          </a:bodyPr>
          <a:lstStyle/>
          <a:p>
            <a:r>
              <a:rPr lang="ja-JP" altLang="en-US" sz="4000" dirty="0"/>
              <a:t>曲面再構成法による領域分割</a:t>
            </a:r>
            <a:endParaRPr kumimoji="1" lang="ja-JP" altLang="en-US" sz="4000" dirty="0"/>
          </a:p>
        </p:txBody>
      </p:sp>
      <p:sp>
        <p:nvSpPr>
          <p:cNvPr id="4" name="コンテンツ プレースホルダー 2"/>
          <p:cNvSpPr txBox="1">
            <a:spLocks/>
          </p:cNvSpPr>
          <p:nvPr/>
        </p:nvSpPr>
        <p:spPr>
          <a:xfrm>
            <a:off x="656947"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a:t>形状モデリングのための曲面再構成法を転用</a:t>
            </a:r>
            <a:endParaRPr lang="en-US" altLang="ja-JP" dirty="0"/>
          </a:p>
          <a:p>
            <a:pPr>
              <a:spcBef>
                <a:spcPts val="600"/>
              </a:spcBef>
            </a:pPr>
            <a:r>
              <a:rPr lang="ja-JP" altLang="en-US" b="1" dirty="0">
                <a:solidFill>
                  <a:srgbClr val="FF0000"/>
                </a:solidFill>
              </a:rPr>
              <a:t>輪郭線制約から三次元境界曲面を生成</a:t>
            </a:r>
            <a:r>
              <a:rPr lang="ja-JP" altLang="en-US" dirty="0"/>
              <a:t>する</a:t>
            </a:r>
            <a:endParaRPr lang="en-US" altLang="ja-JP"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072896" y="2720078"/>
            <a:ext cx="465544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陽的</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曲面再構成法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陽的曲面</a:t>
            </a:r>
            <a:r>
              <a:rPr lang="ja-JP" altLang="en-US" sz="3600" dirty="0"/>
              <a:t>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a:t>入力 </a:t>
            </a:r>
            <a:r>
              <a:rPr lang="en-US" altLang="ja-JP" sz="2000" dirty="0"/>
              <a:t>: </a:t>
            </a:r>
            <a:r>
              <a:rPr lang="ja-JP" altLang="en-US" sz="2000" dirty="0" smtClean="0"/>
              <a:t>複数の輪郭線（ポリライン）</a:t>
            </a:r>
            <a:endParaRPr lang="en-US" altLang="ja-JP" sz="2000" dirty="0" smtClean="0"/>
          </a:p>
          <a:p>
            <a:pPr marL="0" indent="0">
              <a:buNone/>
            </a:pPr>
            <a:r>
              <a:rPr lang="en-US" altLang="ja-JP" sz="2000" dirty="0" smtClean="0"/>
              <a:t>+ </a:t>
            </a:r>
            <a:r>
              <a:rPr lang="ja-JP" altLang="en-US" sz="2000" dirty="0" smtClean="0"/>
              <a:t>輪郭</a:t>
            </a:r>
            <a:r>
              <a:rPr lang="ja-JP" altLang="en-US" sz="2000" dirty="0"/>
              <a:t>線頂点</a:t>
            </a:r>
            <a:r>
              <a:rPr lang="ja-JP" altLang="en-US" sz="2000" dirty="0" smtClean="0"/>
              <a:t>をうまくつなぐことで初期メッシュモデルを生成 </a:t>
            </a:r>
            <a:endParaRPr lang="en-US" altLang="ja-JP" sz="2000" dirty="0"/>
          </a:p>
          <a:p>
            <a:pPr marL="0" indent="0">
              <a:buNone/>
            </a:pPr>
            <a:r>
              <a:rPr kumimoji="1" lang="en-US" altLang="ja-JP" sz="2000" dirty="0" smtClean="0"/>
              <a:t>+ </a:t>
            </a:r>
            <a:r>
              <a:rPr kumimoji="1" lang="ja-JP" altLang="en-US" sz="2000" dirty="0" smtClean="0"/>
              <a:t>初期メッシュモデルを平滑化することで滑らかな境界面を取得する</a:t>
            </a: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1537824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kumimoji="1" lang="en-US" altLang="ja-JP" sz="3600" dirty="0" smtClean="0"/>
              <a:t>:</a:t>
            </a:r>
            <a:endParaRPr kumimoji="1" lang="ja-JP" altLang="en-US" sz="3600" dirty="0"/>
          </a:p>
        </p:txBody>
      </p:sp>
      <p:sp>
        <p:nvSpPr>
          <p:cNvPr id="3" name="コンテンツ プレースホルダー 2"/>
          <p:cNvSpPr>
            <a:spLocks noGrp="1"/>
          </p:cNvSpPr>
          <p:nvPr>
            <p:ph idx="1"/>
          </p:nvPr>
        </p:nvSpPr>
        <p:spPr>
          <a:xfrm>
            <a:off x="635242" y="1343722"/>
            <a:ext cx="7080007" cy="5296829"/>
          </a:xfrm>
        </p:spPr>
        <p:txBody>
          <a:bodyPr>
            <a:normAutofit/>
          </a:bodyPr>
          <a:lstStyle/>
          <a:p>
            <a:pPr marL="0" indent="0">
              <a:spcBef>
                <a:spcPts val="600"/>
              </a:spcBef>
              <a:buNone/>
            </a:pPr>
            <a:r>
              <a:rPr lang="ja-JP" altLang="en-US" dirty="0"/>
              <a:t>画像領域</a:t>
            </a:r>
            <a:r>
              <a:rPr lang="ja-JP" altLang="en-US" dirty="0" smtClean="0"/>
              <a:t>分割の続き</a:t>
            </a:r>
            <a:endParaRPr lang="en-US" altLang="ja-JP" dirty="0" smtClean="0">
              <a:solidFill>
                <a:schemeClr val="bg1">
                  <a:lumMod val="75000"/>
                </a:schemeClr>
              </a:solidFill>
            </a:endParaRPr>
          </a:p>
          <a:p>
            <a:pPr lvl="1">
              <a:spcBef>
                <a:spcPts val="600"/>
              </a:spcBef>
            </a:pPr>
            <a:r>
              <a:rPr lang="ja-JP" altLang="en-US" sz="2000" dirty="0" smtClean="0"/>
              <a:t>動的</a:t>
            </a:r>
            <a:r>
              <a:rPr lang="ja-JP" altLang="en-US" sz="2000" dirty="0"/>
              <a:t>輪郭モデル</a:t>
            </a:r>
            <a:endParaRPr lang="en-US" altLang="ja-JP" sz="2000" dirty="0"/>
          </a:p>
          <a:p>
            <a:pPr lvl="1">
              <a:spcBef>
                <a:spcPts val="600"/>
              </a:spcBef>
            </a:pPr>
            <a:r>
              <a:rPr lang="ja-JP" altLang="en-US" sz="2000" dirty="0"/>
              <a:t>曲面再構成法 　</a:t>
            </a:r>
            <a:endParaRPr lang="en-US" altLang="ja-JP" sz="2000" dirty="0"/>
          </a:p>
          <a:p>
            <a:pPr marL="0" indent="0">
              <a:spcBef>
                <a:spcPts val="600"/>
              </a:spcBef>
              <a:buNone/>
            </a:pPr>
            <a:endParaRPr lang="en-US" altLang="ja-JP" sz="2400" dirty="0" smtClean="0"/>
          </a:p>
          <a:p>
            <a:pPr marL="0" indent="0">
              <a:spcBef>
                <a:spcPts val="600"/>
              </a:spcBef>
              <a:buNone/>
            </a:pPr>
            <a:r>
              <a:rPr lang="ja-JP" altLang="en-US" sz="2400" dirty="0" smtClean="0"/>
              <a:t>モーフォロジー演算</a:t>
            </a:r>
            <a:endParaRPr lang="en-US" altLang="ja-JP" sz="2400" dirty="0" smtClean="0"/>
          </a:p>
          <a:p>
            <a:pPr marL="0" indent="0">
              <a:spcBef>
                <a:spcPts val="600"/>
              </a:spcBef>
              <a:buNone/>
            </a:pPr>
            <a:endParaRPr lang="en-US" altLang="ja-JP" sz="2400" dirty="0" smtClean="0"/>
          </a:p>
          <a:p>
            <a:pPr marL="0" indent="0">
              <a:spcBef>
                <a:spcPts val="600"/>
              </a:spcBef>
              <a:buNone/>
            </a:pPr>
            <a:r>
              <a:rPr lang="ja-JP" altLang="en-US" sz="2400" dirty="0" smtClean="0"/>
              <a:t>オプティカルフロー</a:t>
            </a:r>
            <a:endParaRPr lang="en-US" altLang="ja-JP" sz="2400" dirty="0" smtClean="0"/>
          </a:p>
          <a:p>
            <a:pPr marL="0" indent="0">
              <a:spcBef>
                <a:spcPts val="600"/>
              </a:spcBef>
              <a:buNone/>
            </a:pPr>
            <a:endParaRPr lang="en-US" altLang="ja-JP" sz="2400" dirty="0">
              <a:solidFill>
                <a:schemeClr val="bg1">
                  <a:lumMod val="75000"/>
                </a:schemeClr>
              </a:solidFill>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2</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陽的曲面</a:t>
            </a:r>
            <a:r>
              <a:rPr lang="ja-JP" altLang="en-US" sz="3600" dirty="0"/>
              <a:t>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a:t>入力 </a:t>
            </a:r>
            <a:r>
              <a:rPr lang="en-US" altLang="ja-JP" sz="2000" dirty="0"/>
              <a:t>: </a:t>
            </a:r>
            <a:r>
              <a:rPr lang="ja-JP" altLang="en-US" sz="2000" dirty="0"/>
              <a:t>平面に乗った複数の閉曲線 </a:t>
            </a:r>
            <a:endParaRPr lang="en-US" altLang="ja-JP" sz="2000" dirty="0"/>
          </a:p>
          <a:p>
            <a:pPr marL="0" indent="0">
              <a:buNone/>
            </a:pPr>
            <a:r>
              <a:rPr kumimoji="1" lang="ja-JP" altLang="en-US" sz="2000" dirty="0"/>
              <a:t>出力 </a:t>
            </a:r>
            <a:r>
              <a:rPr kumimoji="1" lang="en-US" altLang="ja-JP" sz="2000" dirty="0"/>
              <a:t>: </a:t>
            </a:r>
            <a:r>
              <a:rPr lang="ja-JP" altLang="en-US" sz="2000" dirty="0"/>
              <a:t>閉曲線を通り，かつ，滑らかな形状を持つメッシュ（境界面）</a:t>
            </a:r>
            <a:endParaRPr lang="en-US" altLang="ja-JP" sz="2000" dirty="0"/>
          </a:p>
          <a:p>
            <a:pPr marL="0" indent="0">
              <a:buNone/>
            </a:pPr>
            <a:r>
              <a:rPr kumimoji="1" lang="ja-JP" altLang="en-US" sz="2000" dirty="0"/>
              <a:t>手法 </a:t>
            </a:r>
            <a:r>
              <a:rPr kumimoji="1" lang="en-US" altLang="ja-JP" sz="2000" dirty="0"/>
              <a:t>: </a:t>
            </a:r>
            <a:r>
              <a:rPr kumimoji="1" lang="en-US" altLang="ja-JP" sz="2000" dirty="0" err="1"/>
              <a:t>i</a:t>
            </a:r>
            <a:r>
              <a:rPr kumimoji="1" lang="en-US" altLang="ja-JP" sz="2000" dirty="0"/>
              <a:t>) </a:t>
            </a:r>
            <a:r>
              <a:rPr kumimoji="1" lang="ja-JP" altLang="en-US" sz="2000" dirty="0"/>
              <a:t>制約平面の各ペアに対して中立面生成</a:t>
            </a:r>
            <a:endParaRPr kumimoji="1" lang="en-US" altLang="ja-JP" sz="2000" dirty="0"/>
          </a:p>
          <a:p>
            <a:pPr marL="0" indent="0">
              <a:buNone/>
            </a:pPr>
            <a:r>
              <a:rPr lang="en-US" altLang="ja-JP" sz="2000" dirty="0"/>
              <a:t>         ii) </a:t>
            </a:r>
            <a:r>
              <a:rPr lang="ja-JP" altLang="en-US" sz="2000" dirty="0"/>
              <a:t>閉曲線の作る領域を中立面に射影することで三次元空間を分割し初期メッシュ生成</a:t>
            </a:r>
            <a:endParaRPr lang="en-US" altLang="ja-JP" sz="2000" dirty="0"/>
          </a:p>
          <a:p>
            <a:pPr marL="0" indent="0">
              <a:buNone/>
            </a:pPr>
            <a:r>
              <a:rPr lang="en-US" altLang="ja-JP" sz="2000" dirty="0"/>
              <a:t> </a:t>
            </a:r>
            <a:r>
              <a:rPr lang="ja-JP" altLang="en-US" sz="2000" dirty="0"/>
              <a:t>　　  </a:t>
            </a:r>
            <a:r>
              <a:rPr lang="en-US" altLang="ja-JP" sz="2000" dirty="0"/>
              <a:t>iii) </a:t>
            </a:r>
            <a:r>
              <a:rPr lang="ja-JP" altLang="en-US" sz="2000" dirty="0"/>
              <a:t>初期メッシュを平滑化する</a:t>
            </a:r>
            <a:endParaRPr lang="en-US" altLang="ja-JP" sz="2000" dirty="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376583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
        <p:nvSpPr>
          <p:cNvPr id="31" name="テキスト ボックス 30"/>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971033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a:solidFill>
                  <a:srgbClr val="C00000"/>
                </a:solidFill>
              </a:rPr>
              <a:t>d</a:t>
            </a:r>
            <a:r>
              <a:rPr lang="ja-JP" altLang="en-US" sz="3600" dirty="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22</a:t>
            </a:fld>
            <a:endParaRPr lang="ja-JP" altLang="en-US"/>
          </a:p>
        </p:txBody>
      </p:sp>
      <p:sp>
        <p:nvSpPr>
          <p:cNvPr id="25" name="テキスト ボックス 24"/>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270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曲面再構成法 </a:t>
            </a:r>
            <a:r>
              <a:rPr lang="en-US" altLang="ja-JP" sz="3600" dirty="0"/>
              <a:t>: </a:t>
            </a:r>
            <a:r>
              <a:rPr lang="ja-JP" altLang="en-US" sz="3600" dirty="0"/>
              <a:t>陰関数曲面再構成 </a:t>
            </a:r>
            <a:r>
              <a:rPr lang="en-US" altLang="ja-JP" sz="1800" dirty="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n</a:t>
            </a: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EUROGRAPHICS 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400609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陰関数曲面再構成による領域分割</a:t>
            </a: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図の出典</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問題：画像のエッジを追従しない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空間への拡張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24</a:t>
            </a:fld>
            <a:endParaRPr lang="ja-JP" altLang="en-US"/>
          </a:p>
        </p:txBody>
      </p:sp>
      <p:sp>
        <p:nvSpPr>
          <p:cNvPr id="29" name="テキスト ボックス 2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714910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陰関数曲面再構成による領域分割 </a:t>
            </a:r>
            <a:r>
              <a:rPr lang="en-US" altLang="ja-JP" sz="1800" dirty="0"/>
              <a:t>[Ijiri</a:t>
            </a:r>
            <a:r>
              <a:rPr lang="ja-JP" altLang="en-US" sz="1800" dirty="0"/>
              <a:t> </a:t>
            </a:r>
            <a:r>
              <a:rPr lang="en-US" altLang="ja-JP" sz="1800" dirty="0"/>
              <a:t>et</a:t>
            </a:r>
            <a:r>
              <a:rPr lang="ja-JP" altLang="en-US" sz="1800" dirty="0"/>
              <a:t> </a:t>
            </a:r>
            <a:r>
              <a:rPr lang="en-US" altLang="ja-JP" sz="1800" dirty="0"/>
              <a:t>al</a:t>
            </a:r>
            <a:r>
              <a:rPr lang="ja-JP" altLang="en-US" sz="1800" dirty="0"/>
              <a:t> </a:t>
            </a:r>
            <a:r>
              <a:rPr lang="en-US" altLang="ja-JP" sz="1800" dirty="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画素値を高さとみなすと画像は曲面をなす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ゼロ等値面を　　　　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
        <p:nvSpPr>
          <p:cNvPr id="53" name="テキスト ボックス 52"/>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225126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g13_mouseSeg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0468" y="972051"/>
            <a:ext cx="7847932" cy="5885949"/>
          </a:xfrm>
          <a:prstGeom prst="rect">
            <a:avLst/>
          </a:prstGeom>
        </p:spPr>
      </p:pic>
      <p:sp>
        <p:nvSpPr>
          <p:cNvPr id="7" name="タイトル 1"/>
          <p:cNvSpPr txBox="1">
            <a:spLocks/>
          </p:cNvSpPr>
          <p:nvPr/>
        </p:nvSpPr>
        <p:spPr>
          <a:xfrm>
            <a:off x="1204686" y="406310"/>
            <a:ext cx="10203542"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陰関数曲面再構成による領域分割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[Ijiri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26</a:t>
            </a:fld>
            <a:endParaRPr lang="ja-JP" altLang="en-US"/>
          </a:p>
        </p:txBody>
      </p:sp>
      <p:sp>
        <p:nvSpPr>
          <p:cNvPr id="6" name="テキスト ボックス 5"/>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235589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まとめ </a:t>
            </a:r>
            <a:r>
              <a:rPr lang="en-US" altLang="ja-JP" sz="3600" dirty="0"/>
              <a:t>: </a:t>
            </a:r>
            <a:r>
              <a:rPr lang="ja-JP" altLang="en-US" sz="3600" dirty="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輪郭</a:t>
            </a:r>
            <a:r>
              <a:rPr lang="ja-JP" altLang="en-US" sz="2400" dirty="0"/>
              <a:t>線制約</a:t>
            </a:r>
            <a:r>
              <a:rPr lang="ja-JP" altLang="en-US" sz="2400" dirty="0" smtClean="0"/>
              <a:t>から境界面</a:t>
            </a:r>
            <a:r>
              <a:rPr lang="ja-JP" altLang="en-US" sz="2400" dirty="0"/>
              <a:t>を生成する</a:t>
            </a:r>
            <a:endParaRPr lang="en-US" altLang="ja-JP" sz="2400" dirty="0"/>
          </a:p>
          <a:p>
            <a:pPr marL="0" indent="0">
              <a:buNone/>
            </a:pPr>
            <a:r>
              <a:rPr lang="ja-JP" altLang="en-US" sz="2400" b="1" dirty="0" smtClean="0"/>
              <a:t>陽的</a:t>
            </a:r>
            <a:r>
              <a:rPr lang="ja-JP" altLang="en-US" sz="2400" b="1" dirty="0"/>
              <a:t>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輪郭線から滑らかなスカラー場を構築しそのゼロ等値面を出力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2008</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2011]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 </a:t>
            </a:r>
            <a:r>
              <a:rPr lang="ja-JP" altLang="en-US" sz="3600" dirty="0"/>
              <a:t>画像領域分割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8" y="1567544"/>
            <a:ext cx="9897854" cy="4617356"/>
          </a:xfrm>
        </p:spPr>
        <p:txBody>
          <a:bodyPr>
            <a:noAutofit/>
          </a:bodyPr>
          <a:lstStyle/>
          <a:p>
            <a:pPr>
              <a:lnSpc>
                <a:spcPct val="100000"/>
              </a:lnSpc>
              <a:spcBef>
                <a:spcPts val="1800"/>
              </a:spcBef>
            </a:pPr>
            <a:r>
              <a:rPr lang="ja-JP" altLang="en-US" sz="2400" dirty="0"/>
              <a:t>ここで</a:t>
            </a:r>
            <a:r>
              <a:rPr lang="ja-JP" altLang="en-US" sz="2400" dirty="0" smtClean="0"/>
              <a:t>は多様な領域分割法を広く浅く紹介した</a:t>
            </a:r>
            <a:endParaRPr lang="en-US" altLang="ja-JP" sz="2400" dirty="0" smtClean="0"/>
          </a:p>
          <a:p>
            <a:pPr lvl="1">
              <a:lnSpc>
                <a:spcPct val="100000"/>
              </a:lnSpc>
              <a:spcBef>
                <a:spcPts val="1800"/>
              </a:spcBef>
            </a:pPr>
            <a:r>
              <a:rPr lang="ja-JP" altLang="en-US" sz="2000" dirty="0" smtClean="0"/>
              <a:t>閾値法、領域成長法、クラスタリング、グラフカット法、動的輪郭モデル、曲面再構成法</a:t>
            </a:r>
            <a:endParaRPr lang="en-US" altLang="ja-JP" sz="2000" dirty="0" smtClean="0"/>
          </a:p>
          <a:p>
            <a:pPr>
              <a:lnSpc>
                <a:spcPct val="100000"/>
              </a:lnSpc>
              <a:spcBef>
                <a:spcPts val="1800"/>
              </a:spcBef>
            </a:pPr>
            <a:r>
              <a:rPr lang="ja-JP" altLang="en-US" sz="2400" dirty="0" smtClean="0"/>
              <a:t>任意</a:t>
            </a:r>
            <a:r>
              <a:rPr lang="ja-JP" altLang="en-US" sz="2400" dirty="0"/>
              <a:t>の画像（写真</a:t>
            </a:r>
            <a:r>
              <a:rPr lang="en-US" altLang="ja-JP" sz="2400" dirty="0"/>
              <a:t>, CT, MRI, </a:t>
            </a:r>
            <a:r>
              <a:rPr lang="ja-JP" altLang="en-US" sz="2400" dirty="0"/>
              <a:t>顕微鏡）、任意の関心領域</a:t>
            </a:r>
            <a:r>
              <a:rPr lang="en-US" altLang="ja-JP" sz="2400" dirty="0"/>
              <a:t>(</a:t>
            </a:r>
            <a:r>
              <a:rPr lang="ja-JP" altLang="en-US" sz="2400" dirty="0"/>
              <a:t>人物、臓器、腫瘍、細胞内小器官</a:t>
            </a:r>
            <a:r>
              <a:rPr lang="en-US" altLang="ja-JP" sz="2400" dirty="0"/>
              <a:t>)</a:t>
            </a:r>
            <a:r>
              <a:rPr lang="ja-JP" altLang="en-US" sz="2400" dirty="0"/>
              <a:t>に対し良い結果を出せる</a:t>
            </a:r>
            <a:r>
              <a:rPr lang="en-US" altLang="ja-JP" sz="2400" dirty="0"/>
              <a:t>『</a:t>
            </a:r>
            <a:r>
              <a:rPr lang="ja-JP" altLang="en-US" sz="2400" dirty="0"/>
              <a:t>オールマイティ</a:t>
            </a:r>
            <a:r>
              <a:rPr lang="en-US" altLang="ja-JP" sz="2400" dirty="0"/>
              <a:t>』</a:t>
            </a:r>
            <a:r>
              <a:rPr lang="ja-JP" altLang="en-US" sz="2400" dirty="0"/>
              <a:t>な領域分割法は未だ実現されていない</a:t>
            </a:r>
            <a:endParaRPr lang="en-US" altLang="ja-JP" sz="2400" dirty="0"/>
          </a:p>
          <a:p>
            <a:pPr>
              <a:lnSpc>
                <a:spcPct val="100000"/>
              </a:lnSpc>
              <a:spcBef>
                <a:spcPts val="1800"/>
              </a:spcBef>
            </a:pPr>
            <a:r>
              <a:rPr lang="ja-JP" altLang="en-US" sz="2400" dirty="0"/>
              <a:t>ユーザは、対象に応じて手法を注意深く選択することが大切</a:t>
            </a:r>
            <a:r>
              <a:rPr lang="en-US" altLang="ja-JP" sz="2400" dirty="0"/>
              <a:t>(</a:t>
            </a:r>
            <a:r>
              <a:rPr lang="ja-JP" altLang="en-US" sz="2400" dirty="0"/>
              <a:t>選択肢が多くあることを知っておくだけでも</a:t>
            </a:r>
            <a:r>
              <a:rPr lang="en-US" altLang="ja-JP" sz="2400" dirty="0" smtClean="0"/>
              <a:t>)</a:t>
            </a:r>
            <a:endParaRPr lang="en-US" altLang="ja-JP" sz="24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17569842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607622"/>
            <a:ext cx="11473211" cy="733270"/>
          </a:xfrm>
        </p:spPr>
        <p:txBody>
          <a:bodyPr/>
          <a:lstStyle/>
          <a:p>
            <a:pPr algn="r"/>
            <a:r>
              <a:rPr kumimoji="1" lang="ja-JP" altLang="en-US" b="1" dirty="0" smtClean="0"/>
              <a:t>モーフォロジー演算</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29</a:t>
            </a:fld>
            <a:endParaRPr lang="ja-JP" altLang="en-US"/>
          </a:p>
        </p:txBody>
      </p:sp>
    </p:spTree>
    <p:extLst>
      <p:ext uri="{BB962C8B-B14F-4D97-AF65-F5344CB8AC3E}">
        <p14:creationId xmlns:p14="http://schemas.microsoft.com/office/powerpoint/2010/main" val="3727387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210174" cy="5296829"/>
          </a:xfrm>
        </p:spPr>
        <p:txBody>
          <a:bodyPr>
            <a:normAutofit/>
          </a:bodyPr>
          <a:lstStyle/>
          <a:p>
            <a:pPr marL="0" indent="0">
              <a:spcBef>
                <a:spcPts val="600"/>
              </a:spcBef>
              <a:buNone/>
            </a:pPr>
            <a:r>
              <a:rPr lang="ja-JP" altLang="en-US" sz="4800" b="1" dirty="0"/>
              <a:t>動的輪郭モデル</a:t>
            </a:r>
            <a:endParaRPr lang="en-US" altLang="ja-JP" sz="4800" b="1" dirty="0"/>
          </a:p>
          <a:p>
            <a:pPr marL="0" indent="0">
              <a:spcBef>
                <a:spcPts val="600"/>
              </a:spcBef>
              <a:buNone/>
            </a:pPr>
            <a:r>
              <a:rPr lang="en-US" altLang="ja-JP" sz="4800" b="1" dirty="0"/>
              <a:t>Active Contours</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a:t>
            </a:fld>
            <a:endParaRPr lang="ja-JP" altLang="en-US"/>
          </a:p>
        </p:txBody>
      </p:sp>
      <p:sp>
        <p:nvSpPr>
          <p:cNvPr id="6" name="テキスト ボックス 5"/>
          <p:cNvSpPr txBox="1"/>
          <p:nvPr/>
        </p:nvSpPr>
        <p:spPr>
          <a:xfrm>
            <a:off x="10238491" y="0"/>
            <a:ext cx="2031325" cy="461665"/>
          </a:xfrm>
          <a:prstGeom prst="rect">
            <a:avLst/>
          </a:prstGeom>
          <a:noFill/>
        </p:spPr>
        <p:txBody>
          <a:bodyPr wrap="none" rtlCol="0">
            <a:spAutoFit/>
          </a:bodyPr>
          <a:lstStyle/>
          <a:p>
            <a:r>
              <a:rPr kumimoji="1" lang="ja-JP" altLang="en-US" sz="2400" dirty="0" smtClean="0">
                <a:solidFill>
                  <a:srgbClr val="FF0000"/>
                </a:solidFill>
              </a:rPr>
              <a:t>概要のみ紹介</a:t>
            </a:r>
            <a:endParaRPr kumimoji="1" lang="ja-JP" altLang="en-US" sz="2400" dirty="0">
              <a:solidFill>
                <a:srgbClr val="FF0000"/>
              </a:solidFill>
            </a:endParaRPr>
          </a:p>
        </p:txBody>
      </p:sp>
    </p:spTree>
    <p:extLst>
      <p:ext uri="{BB962C8B-B14F-4D97-AF65-F5344CB8AC3E}">
        <p14:creationId xmlns:p14="http://schemas.microsoft.com/office/powerpoint/2010/main" val="38341060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11351" y="124990"/>
            <a:ext cx="8229600" cy="539430"/>
          </a:xfrm>
        </p:spPr>
        <p:txBody>
          <a:bodyPr>
            <a:noAutofit/>
          </a:bodyPr>
          <a:lstStyle/>
          <a:p>
            <a:r>
              <a:rPr lang="ja-JP" altLang="en-US" sz="3200" b="1" dirty="0"/>
              <a:t>モーフォロジー</a:t>
            </a:r>
            <a:r>
              <a:rPr lang="ja-JP" altLang="en-US" sz="3200" b="1" dirty="0" smtClean="0"/>
              <a:t>演算</a:t>
            </a:r>
            <a:endParaRPr lang="ja-JP" altLang="en-US" sz="3200" dirty="0"/>
          </a:p>
        </p:txBody>
      </p:sp>
      <p:sp>
        <p:nvSpPr>
          <p:cNvPr id="3" name="コンテンツ プレースホルダー 2"/>
          <p:cNvSpPr>
            <a:spLocks noGrp="1"/>
          </p:cNvSpPr>
          <p:nvPr>
            <p:ph idx="1"/>
          </p:nvPr>
        </p:nvSpPr>
        <p:spPr>
          <a:xfrm>
            <a:off x="1911352" y="908710"/>
            <a:ext cx="9061449" cy="1070611"/>
          </a:xfrm>
        </p:spPr>
        <p:txBody>
          <a:bodyPr>
            <a:noAutofit/>
          </a:bodyPr>
          <a:lstStyle/>
          <a:p>
            <a:pPr marL="0" indent="0">
              <a:lnSpc>
                <a:spcPts val="3000"/>
              </a:lnSpc>
              <a:buNone/>
            </a:pPr>
            <a:r>
              <a:rPr lang="ja-JP" altLang="en-US" sz="2400" dirty="0"/>
              <a:t>集合論の概念を利用した画像変換法</a:t>
            </a:r>
            <a:endParaRPr lang="en-US" altLang="ja-JP" sz="2400" dirty="0"/>
          </a:p>
          <a:p>
            <a:pPr marL="0" indent="0">
              <a:lnSpc>
                <a:spcPts val="3000"/>
              </a:lnSpc>
              <a:buNone/>
            </a:pPr>
            <a:r>
              <a:rPr lang="ja-JP" altLang="en-US" sz="2400" dirty="0"/>
              <a:t>空隙</a:t>
            </a:r>
            <a:r>
              <a:rPr lang="en-US" altLang="ja-JP" sz="2400" dirty="0"/>
              <a:t>/</a:t>
            </a:r>
            <a:r>
              <a:rPr lang="ja-JP" altLang="en-US" sz="2400" dirty="0"/>
              <a:t>ノイズ除去・背景グラデーション除去などに利用可能</a:t>
            </a:r>
          </a:p>
        </p:txBody>
      </p:sp>
      <p:sp>
        <p:nvSpPr>
          <p:cNvPr id="5" name="正方形/長方形 4"/>
          <p:cNvSpPr/>
          <p:nvPr/>
        </p:nvSpPr>
        <p:spPr>
          <a:xfrm>
            <a:off x="2013785" y="6443867"/>
            <a:ext cx="3018775"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Closing: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領域内の穴を除去</a:t>
            </a:r>
          </a:p>
        </p:txBody>
      </p:sp>
      <p:sp>
        <p:nvSpPr>
          <p:cNvPr id="24" name="正方形/長方形 23"/>
          <p:cNvSpPr/>
          <p:nvPr/>
        </p:nvSpPr>
        <p:spPr>
          <a:xfrm>
            <a:off x="6642100" y="6434330"/>
            <a:ext cx="3539110"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Top-hat: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グラデーションを除去</a:t>
            </a:r>
          </a:p>
        </p:txBody>
      </p:sp>
      <p:grpSp>
        <p:nvGrpSpPr>
          <p:cNvPr id="7" name="グループ化 6"/>
          <p:cNvGrpSpPr/>
          <p:nvPr/>
        </p:nvGrpSpPr>
        <p:grpSpPr>
          <a:xfrm>
            <a:off x="6704021" y="2065624"/>
            <a:ext cx="3592198" cy="1805295"/>
            <a:chOff x="4444289" y="2994318"/>
            <a:chExt cx="1566890" cy="787456"/>
          </a:xfrm>
        </p:grpSpPr>
        <p:pic>
          <p:nvPicPr>
            <p:cNvPr id="14343" name="Picture 7" descr="C:\Users\takashi\Desktop\edgeByDilattionMinusErosion.tif"/>
            <p:cNvPicPr>
              <a:picLocks noChangeAspect="1" noChangeArrowheads="1"/>
            </p:cNvPicPr>
            <p:nvPr/>
          </p:nvPicPr>
          <p:blipFill rotWithShape="1">
            <a:blip r:embed="rId3">
              <a:extLst>
                <a:ext uri="{28A0092B-C50C-407E-A947-70E740481C1C}">
                  <a14:useLocalDpi xmlns:a14="http://schemas.microsoft.com/office/drawing/2010/main" val="0"/>
                </a:ext>
              </a:extLst>
            </a:blip>
            <a:srcRect l="33444" t="51751" r="28524"/>
            <a:stretch/>
          </p:blipFill>
          <p:spPr bwMode="auto">
            <a:xfrm>
              <a:off x="5291026" y="2995579"/>
              <a:ext cx="720153" cy="78619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C:\Users\takashi\Desktop\講義_北大2013\2013後期\sample1gray.bmp"/>
            <p:cNvPicPr>
              <a:picLocks noChangeAspect="1" noChangeArrowheads="1"/>
            </p:cNvPicPr>
            <p:nvPr/>
          </p:nvPicPr>
          <p:blipFill rotWithShape="1">
            <a:blip r:embed="rId4">
              <a:extLst>
                <a:ext uri="{28A0092B-C50C-407E-A947-70E740481C1C}">
                  <a14:useLocalDpi xmlns:a14="http://schemas.microsoft.com/office/drawing/2010/main" val="0"/>
                </a:ext>
              </a:extLst>
            </a:blip>
            <a:srcRect l="34181" t="51963" r="28524"/>
            <a:stretch/>
          </p:blipFill>
          <p:spPr bwMode="auto">
            <a:xfrm>
              <a:off x="4444289" y="2994318"/>
              <a:ext cx="710459" cy="787456"/>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正方形/長方形 27"/>
          <p:cNvSpPr/>
          <p:nvPr/>
        </p:nvSpPr>
        <p:spPr>
          <a:xfrm>
            <a:off x="7021101" y="3878038"/>
            <a:ext cx="321915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Dilation-Erosion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Edge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抽出</a:t>
            </a:r>
          </a:p>
        </p:txBody>
      </p:sp>
      <p:grpSp>
        <p:nvGrpSpPr>
          <p:cNvPr id="11" name="グループ化 10"/>
          <p:cNvGrpSpPr/>
          <p:nvPr/>
        </p:nvGrpSpPr>
        <p:grpSpPr>
          <a:xfrm>
            <a:off x="6702207" y="4308524"/>
            <a:ext cx="3595829" cy="2033364"/>
            <a:chOff x="918822" y="2640325"/>
            <a:chExt cx="6605021" cy="3734998"/>
          </a:xfrm>
        </p:grpSpPr>
        <p:pic>
          <p:nvPicPr>
            <p:cNvPr id="9" name="図 8"/>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539661" y="2640325"/>
              <a:ext cx="2984182" cy="3734998"/>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822" y="2640325"/>
              <a:ext cx="2978303" cy="3727642"/>
            </a:xfrm>
            <a:prstGeom prst="rect">
              <a:avLst/>
            </a:prstGeom>
          </p:spPr>
        </p:pic>
      </p:grpSp>
      <p:sp>
        <p:nvSpPr>
          <p:cNvPr id="16" name="正方形/長方形 15"/>
          <p:cNvSpPr/>
          <p:nvPr/>
        </p:nvSpPr>
        <p:spPr>
          <a:xfrm>
            <a:off x="1950285" y="3886711"/>
            <a:ext cx="314380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Opening: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細かなごみを除去</a:t>
            </a:r>
          </a:p>
        </p:txBody>
      </p:sp>
      <p:grpSp>
        <p:nvGrpSpPr>
          <p:cNvPr id="14" name="グループ化 13"/>
          <p:cNvGrpSpPr/>
          <p:nvPr/>
        </p:nvGrpSpPr>
        <p:grpSpPr>
          <a:xfrm>
            <a:off x="2026484" y="2001950"/>
            <a:ext cx="3830977" cy="1868969"/>
            <a:chOff x="1923829" y="314325"/>
            <a:chExt cx="12520960" cy="6286500"/>
          </a:xfrm>
        </p:grpSpPr>
        <p:pic>
          <p:nvPicPr>
            <p:cNvPr id="15" name="図 14"/>
            <p:cNvPicPr>
              <a:picLocks noChangeAspect="1"/>
            </p:cNvPicPr>
            <p:nvPr/>
          </p:nvPicPr>
          <p:blipFill>
            <a:blip r:embed="rId8"/>
            <a:stretch>
              <a:fillRect/>
            </a:stretch>
          </p:blipFill>
          <p:spPr>
            <a:xfrm>
              <a:off x="1923829" y="319933"/>
              <a:ext cx="6196012" cy="6280888"/>
            </a:xfrm>
            <a:prstGeom prst="rect">
              <a:avLst/>
            </a:prstGeom>
          </p:spPr>
        </p:pic>
        <p:pic>
          <p:nvPicPr>
            <p:cNvPr id="17" name="図 16"/>
            <p:cNvPicPr>
              <a:picLocks noChangeAspect="1"/>
            </p:cNvPicPr>
            <p:nvPr/>
          </p:nvPicPr>
          <p:blipFill>
            <a:blip r:embed="rId9"/>
            <a:stretch>
              <a:fillRect/>
            </a:stretch>
          </p:blipFill>
          <p:spPr>
            <a:xfrm>
              <a:off x="8586915" y="314325"/>
              <a:ext cx="5857874" cy="6286500"/>
            </a:xfrm>
            <a:prstGeom prst="rect">
              <a:avLst/>
            </a:prstGeom>
          </p:spPr>
        </p:pic>
      </p:grpSp>
      <p:grpSp>
        <p:nvGrpSpPr>
          <p:cNvPr id="18" name="グループ化 17"/>
          <p:cNvGrpSpPr/>
          <p:nvPr/>
        </p:nvGrpSpPr>
        <p:grpSpPr>
          <a:xfrm>
            <a:off x="2026485" y="4520885"/>
            <a:ext cx="3830977" cy="1897441"/>
            <a:chOff x="5095664" y="4449950"/>
            <a:chExt cx="3551534" cy="1646690"/>
          </a:xfrm>
        </p:grpSpPr>
        <p:pic>
          <p:nvPicPr>
            <p:cNvPr id="20" name="図 19"/>
            <p:cNvPicPr>
              <a:picLocks noChangeAspect="1"/>
            </p:cNvPicPr>
            <p:nvPr/>
          </p:nvPicPr>
          <p:blipFill>
            <a:blip r:embed="rId10"/>
            <a:stretch>
              <a:fillRect/>
            </a:stretch>
          </p:blipFill>
          <p:spPr>
            <a:xfrm>
              <a:off x="5095664" y="4457001"/>
              <a:ext cx="1718777" cy="1639639"/>
            </a:xfrm>
            <a:prstGeom prst="rect">
              <a:avLst/>
            </a:prstGeom>
          </p:spPr>
        </p:pic>
        <p:pic>
          <p:nvPicPr>
            <p:cNvPr id="21" name="図 20"/>
            <p:cNvPicPr>
              <a:picLocks noChangeAspect="1"/>
            </p:cNvPicPr>
            <p:nvPr/>
          </p:nvPicPr>
          <p:blipFill>
            <a:blip r:embed="rId11"/>
            <a:stretch>
              <a:fillRect/>
            </a:stretch>
          </p:blipFill>
          <p:spPr>
            <a:xfrm>
              <a:off x="6925949" y="4449950"/>
              <a:ext cx="1721249" cy="1637165"/>
            </a:xfrm>
            <a:prstGeom prst="rect">
              <a:avLst/>
            </a:prstGeom>
          </p:spPr>
        </p:pic>
      </p:grpSp>
    </p:spTree>
    <p:extLst>
      <p:ext uri="{BB962C8B-B14F-4D97-AF65-F5344CB8AC3E}">
        <p14:creationId xmlns:p14="http://schemas.microsoft.com/office/powerpoint/2010/main" val="10395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ctr"/>
            <a:r>
              <a:rPr lang="ja-JP" altLang="en-US" sz="3200" b="1" dirty="0"/>
              <a:t>モーフォロジー演算</a:t>
            </a:r>
            <a:endParaRPr lang="ja-JP" altLang="en-US" sz="3200" dirty="0"/>
          </a:p>
        </p:txBody>
      </p:sp>
      <p:pic>
        <p:nvPicPr>
          <p:cNvPr id="13314" name="Picture 2" descr="http://upload.wikimedia.org/wikipedia/commons/8/8d/Dilation.png"/>
          <p:cNvPicPr>
            <a:picLocks noChangeAspect="1" noChangeArrowheads="1"/>
          </p:cNvPicPr>
          <p:nvPr/>
        </p:nvPicPr>
        <p:blipFill rotWithShape="1">
          <a:blip r:embed="rId3">
            <a:extLst>
              <a:ext uri="{28A0092B-C50C-407E-A947-70E740481C1C}">
                <a14:useLocalDpi xmlns:a14="http://schemas.microsoft.com/office/drawing/2010/main" val="0"/>
              </a:ext>
            </a:extLst>
          </a:blip>
          <a:srcRect l="5452" t="7306" r="8892" b="10023"/>
          <a:stretch/>
        </p:blipFill>
        <p:spPr bwMode="auto">
          <a:xfrm>
            <a:off x="2645634" y="2971649"/>
            <a:ext cx="2120911" cy="2018062"/>
          </a:xfrm>
          <a:prstGeom prst="rect">
            <a:avLst/>
          </a:prstGeom>
          <a:noFill/>
          <a:extLst>
            <a:ext uri="{909E8E84-426E-40DD-AFC4-6F175D3DCCD1}">
              <a14:hiddenFill xmlns:a14="http://schemas.microsoft.com/office/drawing/2010/main">
                <a:solidFill>
                  <a:srgbClr val="FFFFFF"/>
                </a:solidFill>
              </a14:hiddenFill>
            </a:ext>
          </a:extLst>
        </p:spPr>
      </p:pic>
      <p:sp>
        <p:nvSpPr>
          <p:cNvPr id="309" name="正方形/長方形 308"/>
          <p:cNvSpPr/>
          <p:nvPr/>
        </p:nvSpPr>
        <p:spPr>
          <a:xfrm>
            <a:off x="3035061" y="894008"/>
            <a:ext cx="1342056" cy="132202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4" name="グループ化 313"/>
          <p:cNvGrpSpPr/>
          <p:nvPr/>
        </p:nvGrpSpPr>
        <p:grpSpPr>
          <a:xfrm>
            <a:off x="7588041" y="1484819"/>
            <a:ext cx="519906" cy="519906"/>
            <a:chOff x="2733675" y="3616325"/>
            <a:chExt cx="519906" cy="519906"/>
          </a:xfrm>
        </p:grpSpPr>
        <p:sp>
          <p:nvSpPr>
            <p:cNvPr id="315" name="円/楕円 314"/>
            <p:cNvSpPr/>
            <p:nvPr/>
          </p:nvSpPr>
          <p:spPr>
            <a:xfrm>
              <a:off x="2733675" y="3616325"/>
              <a:ext cx="519906" cy="51990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円/楕円 315"/>
            <p:cNvSpPr/>
            <p:nvPr/>
          </p:nvSpPr>
          <p:spPr>
            <a:xfrm>
              <a:off x="2970769" y="3853419"/>
              <a:ext cx="45719" cy="45719"/>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3" name="テキスト ボックス 312"/>
          <p:cNvSpPr txBox="1"/>
          <p:nvPr/>
        </p:nvSpPr>
        <p:spPr>
          <a:xfrm>
            <a:off x="2414127" y="2341951"/>
            <a:ext cx="2638864"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集合</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値画像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テキスト ボックス 317"/>
          <p:cNvSpPr txBox="1"/>
          <p:nvPr/>
        </p:nvSpPr>
        <p:spPr>
          <a:xfrm>
            <a:off x="6058956" y="2327853"/>
            <a:ext cx="3470822" cy="400110"/>
          </a:xfrm>
          <a:prstGeom prst="rect">
            <a:avLst/>
          </a:prstGeom>
          <a:noFill/>
        </p:spPr>
        <p:txBody>
          <a:bodyPr wrap="non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集合</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(Structure Element)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19" name="テキスト ボックス 318"/>
              <p:cNvSpPr txBox="1"/>
              <p:nvPr/>
            </p:nvSpPr>
            <p:spPr>
              <a:xfrm>
                <a:off x="1706006" y="5027435"/>
                <a:ext cx="4196533" cy="1384995"/>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Dilation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膨張</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b="1">
                        <a:latin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a:latin typeface="Cambria Math"/>
                        <a:ea typeface="Cambria Math"/>
                        <a:cs typeface="Times New Roman" panose="02020603050405020304" pitchFamily="18" charset="0"/>
                      </a:rPr>
                      <m:t>=</m:t>
                    </m:r>
                    <m:d>
                      <m:dPr>
                        <m:begChr m:val="{"/>
                        <m:endChr m:val="|"/>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b="1">
                            <a:latin typeface="Cambria Math"/>
                            <a:ea typeface="Cambria Math"/>
                            <a:cs typeface="Times New Roman" panose="02020603050405020304" pitchFamily="18" charset="0"/>
                          </a:rPr>
                          <m:t>𝐜</m:t>
                        </m:r>
                      </m:e>
                    </m:d>
                    <m:r>
                      <a:rPr lang="en-US" altLang="ja-JP" sz="2000" b="1">
                        <a:latin typeface="Cambria Math"/>
                        <a:ea typeface="Cambria Math"/>
                        <a:cs typeface="Times New Roman" panose="02020603050405020304" pitchFamily="18" charset="0"/>
                      </a:rPr>
                      <m:t>𝐜</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𝐚</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𝐚</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の原点を</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内で動かしたとき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が描く図形</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9" name="テキスト ボックス 318"/>
              <p:cNvSpPr txBox="1">
                <a:spLocks noRot="1" noChangeAspect="1" noMove="1" noResize="1" noEditPoints="1" noAdjustHandles="1" noChangeArrowheads="1" noChangeShapeType="1" noTextEdit="1"/>
              </p:cNvSpPr>
              <p:nvPr/>
            </p:nvSpPr>
            <p:spPr>
              <a:xfrm>
                <a:off x="182005" y="5027434"/>
                <a:ext cx="4196533" cy="1384995"/>
              </a:xfrm>
              <a:prstGeom prst="rect">
                <a:avLst/>
              </a:prstGeom>
              <a:blipFill rotWithShape="0">
                <a:blip r:embed="rId4"/>
                <a:stretch>
                  <a:fillRect l="-1599" t="-3524" b="-6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1" name="テキスト ボックス 320"/>
              <p:cNvSpPr txBox="1"/>
              <p:nvPr/>
            </p:nvSpPr>
            <p:spPr>
              <a:xfrm>
                <a:off x="6130673" y="5027435"/>
                <a:ext cx="4392549" cy="1384995"/>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Erosion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収縮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14:m>
                  <m:oMath xmlns:m="http://schemas.openxmlformats.org/officeDocument/2006/math">
                    <m:r>
                      <a:rPr lang="en-US" altLang="ja-JP" sz="2000" b="1">
                        <a:latin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a:latin typeface="Cambria Math"/>
                        <a:ea typeface="Cambria Math"/>
                        <a:cs typeface="Times New Roman" panose="02020603050405020304" pitchFamily="18" charset="0"/>
                      </a:rPr>
                      <m:t>=</m:t>
                    </m:r>
                    <m:d>
                      <m:dPr>
                        <m:begChr m:val="{"/>
                        <m:endChr m:val="|"/>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b="1">
                            <a:latin typeface="Cambria Math"/>
                            <a:ea typeface="Cambria Math"/>
                            <a:cs typeface="Times New Roman" panose="02020603050405020304" pitchFamily="18" charset="0"/>
                          </a:rPr>
                          <m:t>𝐜</m:t>
                        </m:r>
                      </m:e>
                    </m:d>
                    <m:r>
                      <a:rPr lang="en-US" altLang="ja-JP" sz="2000" b="1">
                        <a:latin typeface="Cambria Math"/>
                        <a:ea typeface="Cambria Math"/>
                        <a:cs typeface="Times New Roman" panose="02020603050405020304" pitchFamily="18" charset="0"/>
                      </a:rPr>
                      <m:t>𝐜</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i="1">
                        <a:latin typeface="Cambria Math"/>
                        <a:ea typeface="Cambria Math"/>
                        <a:cs typeface="Times New Roman" panose="020206030504050203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全体が</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に含まれるよう</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を動かしたとき</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の原点が描く図形</a:t>
                </a:r>
              </a:p>
            </p:txBody>
          </p:sp>
        </mc:Choice>
        <mc:Fallback xmlns="">
          <p:sp>
            <p:nvSpPr>
              <p:cNvPr id="321" name="テキスト ボックス 320"/>
              <p:cNvSpPr txBox="1">
                <a:spLocks noRot="1" noChangeAspect="1" noMove="1" noResize="1" noEditPoints="1" noAdjustHandles="1" noChangeArrowheads="1" noChangeShapeType="1" noTextEdit="1"/>
              </p:cNvSpPr>
              <p:nvPr/>
            </p:nvSpPr>
            <p:spPr>
              <a:xfrm>
                <a:off x="4606672" y="5027434"/>
                <a:ext cx="4392549" cy="1384995"/>
              </a:xfrm>
              <a:prstGeom prst="rect">
                <a:avLst/>
              </a:prstGeom>
              <a:blipFill rotWithShape="0">
                <a:blip r:embed="rId5"/>
                <a:stretch>
                  <a:fillRect l="-1528" t="-3524" r="-972" b="-6608"/>
                </a:stretch>
              </a:blipFill>
            </p:spPr>
            <p:txBody>
              <a:bodyPr/>
              <a:lstStyle/>
              <a:p>
                <a:r>
                  <a:rPr lang="ja-JP" altLang="en-US">
                    <a:noFill/>
                  </a:rPr>
                  <a:t> </a:t>
                </a:r>
              </a:p>
            </p:txBody>
          </p:sp>
        </mc:Fallback>
      </mc:AlternateContent>
      <p:pic>
        <p:nvPicPr>
          <p:cNvPr id="13316" name="Picture 4" descr="http://upload.wikimedia.org/wikipedia/commons/3/3a/Eros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9184" t="16619" r="18223" b="21080"/>
          <a:stretch/>
        </p:blipFill>
        <p:spPr bwMode="auto">
          <a:xfrm>
            <a:off x="7196155" y="3252099"/>
            <a:ext cx="1532978" cy="1504257"/>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6130673" y="6519446"/>
            <a:ext cx="5652638"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より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右下の図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CC-BY-SA</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BY Renato </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Keshet</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1337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(1/3)</a:t>
            </a:r>
            <a:endParaRPr lang="ja-JP" altLang="en-US" sz="3200" dirty="0"/>
          </a:p>
        </p:txBody>
      </p:sp>
      <p:sp>
        <p:nvSpPr>
          <p:cNvPr id="173" name="正方形/長方形 172"/>
          <p:cNvSpPr/>
          <p:nvPr/>
        </p:nvSpPr>
        <p:spPr>
          <a:xfrm>
            <a:off x="6880807" y="833897"/>
            <a:ext cx="2508572" cy="400110"/>
          </a:xfrm>
          <a:prstGeom prst="rect">
            <a:avLst/>
          </a:prstGeom>
        </p:spPr>
        <p:txBody>
          <a:bodyPr wrap="none">
            <a:spAutoFit/>
          </a:bodyPr>
          <a:lstStyle/>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Basic operations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5" name="正方形/長方形 174"/>
              <p:cNvSpPr/>
              <p:nvPr/>
            </p:nvSpPr>
            <p:spPr>
              <a:xfrm>
                <a:off x="8485439" y="3319368"/>
                <a:ext cx="2047997" cy="800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min</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75" name="正方形/長方形 174"/>
              <p:cNvSpPr>
                <a:spLocks noRot="1" noChangeAspect="1" noMove="1" noResize="1" noEditPoints="1" noAdjustHandles="1" noChangeArrowheads="1" noChangeShapeType="1" noTextEdit="1"/>
              </p:cNvSpPr>
              <p:nvPr/>
            </p:nvSpPr>
            <p:spPr>
              <a:xfrm>
                <a:off x="8485439" y="3319368"/>
                <a:ext cx="2047997" cy="800732"/>
              </a:xfrm>
              <a:prstGeom prst="rect">
                <a:avLst/>
              </a:prstGeom>
              <a:blipFill>
                <a:blip r:embed="rId3"/>
                <a:stretch>
                  <a:fillRect b="-1527"/>
                </a:stretch>
              </a:blipFill>
            </p:spPr>
            <p:txBody>
              <a:bodyPr/>
              <a:lstStyle/>
              <a:p>
                <a:r>
                  <a:rPr lang="ja-JP" altLang="en-US">
                    <a:noFill/>
                  </a:rPr>
                  <a:t> </a:t>
                </a:r>
              </a:p>
            </p:txBody>
          </p:sp>
        </mc:Fallback>
      </mc:AlternateContent>
      <p:grpSp>
        <p:nvGrpSpPr>
          <p:cNvPr id="242" name="グループ化 241"/>
          <p:cNvGrpSpPr/>
          <p:nvPr/>
        </p:nvGrpSpPr>
        <p:grpSpPr>
          <a:xfrm>
            <a:off x="1821160" y="1543324"/>
            <a:ext cx="1755720" cy="1762096"/>
            <a:chOff x="883304" y="4271993"/>
            <a:chExt cx="1324153" cy="1328962"/>
          </a:xfrm>
        </p:grpSpPr>
        <p:sp>
          <p:nvSpPr>
            <p:cNvPr id="180" name="正方形/長方形 179"/>
            <p:cNvSpPr/>
            <p:nvPr/>
          </p:nvSpPr>
          <p:spPr>
            <a:xfrm>
              <a:off x="1642709"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1452857"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1642709"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正方形/長方形 183"/>
            <p:cNvSpPr/>
            <p:nvPr/>
          </p:nvSpPr>
          <p:spPr>
            <a:xfrm>
              <a:off x="1263006"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1452857"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1832560"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1832560"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1263006" y="5221252"/>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1642709" y="5221252"/>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正方形/長方形 195"/>
            <p:cNvSpPr/>
            <p:nvPr/>
          </p:nvSpPr>
          <p:spPr>
            <a:xfrm>
              <a:off x="1452857" y="522125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正方形/長方形 196"/>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1263006"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1642709"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1452857"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1832560"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1642709"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1832560"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正方形/長方形 208"/>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正方形/長方形 210"/>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正方形/長方形 211"/>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正方形/長方形 213"/>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正方形/長方形 215"/>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正方形/長方形 217"/>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正方形/長方形 218"/>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263006" y="4651698"/>
              <a:ext cx="189851" cy="189851"/>
            </a:xfrm>
            <a:prstGeom prst="rec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452857"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43" name="正方形/長方形 242"/>
          <p:cNvSpPr/>
          <p:nvPr/>
        </p:nvSpPr>
        <p:spPr>
          <a:xfrm>
            <a:off x="1799604" y="3345333"/>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5619581" y="3317572"/>
                <a:ext cx="2083263" cy="8027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max</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m:rPr>
                            <m:sty m:val="p"/>
                          </m:rPr>
                          <a:rPr lang="en-US" altLang="ja-JP" sz="2000">
                            <a:latin typeface="Cambria Math"/>
                            <a:ea typeface="Cambria Math"/>
                            <a:cs typeface="Times New Roman" panose="02020603050405020304" pitchFamily="18" charset="0"/>
                          </a:rPr>
                          <m:t>B</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5619581" y="3317572"/>
                <a:ext cx="2083263" cy="802784"/>
              </a:xfrm>
              <a:prstGeom prst="rect">
                <a:avLst/>
              </a:prstGeom>
              <a:blipFill>
                <a:blip r:embed="rId4"/>
                <a:stretch>
                  <a:fillRect b="-1515"/>
                </a:stretch>
              </a:blipFill>
            </p:spPr>
            <p:txBody>
              <a:bodyPr/>
              <a:lstStyle/>
              <a:p>
                <a:r>
                  <a:rPr lang="ja-JP" altLang="en-US">
                    <a:noFill/>
                  </a:rPr>
                  <a:t> </a:t>
                </a:r>
              </a:p>
            </p:txBody>
          </p:sp>
        </mc:Fallback>
      </mc:AlternateContent>
      <p:sp>
        <p:nvSpPr>
          <p:cNvPr id="435" name="正方形/長方形 434"/>
          <p:cNvSpPr/>
          <p:nvPr/>
        </p:nvSpPr>
        <p:spPr>
          <a:xfrm>
            <a:off x="1583749" y="6396336"/>
            <a:ext cx="9643051" cy="430887"/>
          </a:xfrm>
          <a:prstGeom prst="rect">
            <a:avLst/>
          </a:prstGeom>
        </p:spPr>
        <p:txBody>
          <a:bodyPr wrap="square">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細かいことだが、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max(</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x-t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マイナス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ほとんどないけど</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左右</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上下非対称な</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を利用するとき大切</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計算時は注目画素の周囲の領域の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max / min</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を見るため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をひっくり返す必要が有る。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99" name="グループ化 498"/>
          <p:cNvGrpSpPr/>
          <p:nvPr/>
        </p:nvGrpSpPr>
        <p:grpSpPr>
          <a:xfrm>
            <a:off x="3811894" y="1544360"/>
            <a:ext cx="1258629" cy="1258636"/>
            <a:chOff x="327667" y="3206248"/>
            <a:chExt cx="2043977" cy="2043981"/>
          </a:xfrm>
        </p:grpSpPr>
        <p:sp>
          <p:nvSpPr>
            <p:cNvPr id="500" name="正方形/長方形 499"/>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1" name="正方形/長方形 500"/>
            <p:cNvSpPr/>
            <p:nvPr/>
          </p:nvSpPr>
          <p:spPr>
            <a:xfrm>
              <a:off x="1145257" y="3615042"/>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2" name="正方形/長方形 501"/>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3" name="正方形/長方形 502"/>
            <p:cNvSpPr/>
            <p:nvPr/>
          </p:nvSpPr>
          <p:spPr>
            <a:xfrm>
              <a:off x="736462"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4" name="正方形/長方形 503"/>
            <p:cNvSpPr/>
            <p:nvPr/>
          </p:nvSpPr>
          <p:spPr>
            <a:xfrm>
              <a:off x="1145257"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5" name="正方形/長方形 504"/>
            <p:cNvSpPr/>
            <p:nvPr/>
          </p:nvSpPr>
          <p:spPr>
            <a:xfrm>
              <a:off x="1554054"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6" name="正方形/長方形 505"/>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7" name="正方形/長方形 506"/>
            <p:cNvSpPr/>
            <p:nvPr/>
          </p:nvSpPr>
          <p:spPr>
            <a:xfrm>
              <a:off x="1145257" y="4432631"/>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8" name="正方形/長方形 507"/>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9" name="正方形/長方形 508"/>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0" name="正方形/長方形 509"/>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1" name="正方形/長方形 510"/>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2" name="正方形/長方形 511"/>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3" name="正方形/長方形 512"/>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4" name="正方形/長方形 513"/>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5" name="正方形/長方形 514"/>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6" name="正方形/長方形 515"/>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7" name="正方形/長方形 516"/>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8" name="正方形/長方形 517"/>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9" name="正方形/長方形 518"/>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0" name="正方形/長方形 519"/>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1" name="正方形/長方形 520"/>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2" name="正方形/長方形 521"/>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3" name="正方形/長方形 522"/>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4" name="正方形/長方形 523"/>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5" name="正方形/長方形 524"/>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6" name="正方形/長方形 525"/>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7" name="正方形/長方形 526"/>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28" name="正方形/長方形 527"/>
          <p:cNvSpPr/>
          <p:nvPr/>
        </p:nvSpPr>
        <p:spPr>
          <a:xfrm>
            <a:off x="3599919" y="2842575"/>
            <a:ext cx="1682577"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 Elem:</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B</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5783351" y="1142452"/>
            <a:ext cx="4603947" cy="2160927"/>
            <a:chOff x="4007623" y="2764330"/>
            <a:chExt cx="4603947" cy="2160927"/>
          </a:xfrm>
        </p:grpSpPr>
        <p:grpSp>
          <p:nvGrpSpPr>
            <p:cNvPr id="5" name="グループ化 4"/>
            <p:cNvGrpSpPr/>
            <p:nvPr/>
          </p:nvGrpSpPr>
          <p:grpSpPr>
            <a:xfrm>
              <a:off x="4007623" y="3163161"/>
              <a:ext cx="1755720" cy="1762096"/>
              <a:chOff x="6527877" y="3754930"/>
              <a:chExt cx="1755720" cy="1762096"/>
            </a:xfrm>
          </p:grpSpPr>
          <p:sp>
            <p:nvSpPr>
              <p:cNvPr id="309" name="正方形/長方形 308"/>
              <p:cNvSpPr/>
              <p:nvPr/>
            </p:nvSpPr>
            <p:spPr>
              <a:xfrm>
                <a:off x="7283058"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7534787"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7031331"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7283058"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7534787"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4" name="正方形/長方形 313"/>
              <p:cNvSpPr/>
              <p:nvPr/>
            </p:nvSpPr>
            <p:spPr>
              <a:xfrm>
                <a:off x="7031331"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5" name="正方形/長方形 314"/>
              <p:cNvSpPr/>
              <p:nvPr/>
            </p:nvSpPr>
            <p:spPr>
              <a:xfrm>
                <a:off x="7283058"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7534787"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7" name="正方形/長方形 316"/>
              <p:cNvSpPr/>
              <p:nvPr/>
            </p:nvSpPr>
            <p:spPr>
              <a:xfrm>
                <a:off x="7786514"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正方形/長方形 317"/>
              <p:cNvSpPr/>
              <p:nvPr/>
            </p:nvSpPr>
            <p:spPr>
              <a:xfrm>
                <a:off x="7786514"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9" name="正方形/長方形 318"/>
              <p:cNvSpPr/>
              <p:nvPr/>
            </p:nvSpPr>
            <p:spPr>
              <a:xfrm>
                <a:off x="7786514"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0" name="正方形/長方形 319"/>
              <p:cNvSpPr/>
              <p:nvPr/>
            </p:nvSpPr>
            <p:spPr>
              <a:xfrm>
                <a:off x="6779604"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1" name="正方形/長方形 320"/>
              <p:cNvSpPr/>
              <p:nvPr/>
            </p:nvSpPr>
            <p:spPr>
              <a:xfrm>
                <a:off x="6779604" y="4510115"/>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2" name="正方形/長方形 321"/>
              <p:cNvSpPr/>
              <p:nvPr/>
            </p:nvSpPr>
            <p:spPr>
              <a:xfrm>
                <a:off x="6779604" y="42583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3" name="正方形/長方形 322"/>
              <p:cNvSpPr/>
              <p:nvPr/>
            </p:nvSpPr>
            <p:spPr>
              <a:xfrm>
                <a:off x="7031331"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4" name="正方形/長方形 323"/>
              <p:cNvSpPr/>
              <p:nvPr/>
            </p:nvSpPr>
            <p:spPr>
              <a:xfrm>
                <a:off x="6779604" y="5013569"/>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5" name="正方形/長方形 324"/>
              <p:cNvSpPr/>
              <p:nvPr/>
            </p:nvSpPr>
            <p:spPr>
              <a:xfrm>
                <a:off x="7534787"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6" name="正方形/長方形 325"/>
              <p:cNvSpPr/>
              <p:nvPr/>
            </p:nvSpPr>
            <p:spPr>
              <a:xfrm>
                <a:off x="7283058" y="5013569"/>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7" name="正方形/長方形 326"/>
              <p:cNvSpPr/>
              <p:nvPr/>
            </p:nvSpPr>
            <p:spPr>
              <a:xfrm>
                <a:off x="7786514"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8" name="正方形/長方形 327"/>
              <p:cNvSpPr/>
              <p:nvPr/>
            </p:nvSpPr>
            <p:spPr>
              <a:xfrm>
                <a:off x="7031331"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9" name="正方形/長方形 328"/>
              <p:cNvSpPr/>
              <p:nvPr/>
            </p:nvSpPr>
            <p:spPr>
              <a:xfrm>
                <a:off x="6779604"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0" name="正方形/長方形 329"/>
              <p:cNvSpPr/>
              <p:nvPr/>
            </p:nvSpPr>
            <p:spPr>
              <a:xfrm>
                <a:off x="7534787"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1" name="正方形/長方形 330"/>
              <p:cNvSpPr/>
              <p:nvPr/>
            </p:nvSpPr>
            <p:spPr>
              <a:xfrm>
                <a:off x="7283058"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2" name="正方形/長方形 331"/>
              <p:cNvSpPr/>
              <p:nvPr/>
            </p:nvSpPr>
            <p:spPr>
              <a:xfrm>
                <a:off x="7786514"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3" name="正方形/長方形 332"/>
              <p:cNvSpPr/>
              <p:nvPr/>
            </p:nvSpPr>
            <p:spPr>
              <a:xfrm>
                <a:off x="7534787"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4" name="正方形/長方形 333"/>
              <p:cNvSpPr/>
              <p:nvPr/>
            </p:nvSpPr>
            <p:spPr>
              <a:xfrm>
                <a:off x="7786514"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5" name="正方形/長方形 334"/>
              <p:cNvSpPr/>
              <p:nvPr/>
            </p:nvSpPr>
            <p:spPr>
              <a:xfrm>
                <a:off x="7786514" y="501357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6" name="正方形/長方形 335"/>
              <p:cNvSpPr/>
              <p:nvPr/>
            </p:nvSpPr>
            <p:spPr>
              <a:xfrm>
                <a:off x="8031870"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7" name="正方形/長方形 336"/>
              <p:cNvSpPr/>
              <p:nvPr/>
            </p:nvSpPr>
            <p:spPr>
              <a:xfrm>
                <a:off x="8031870"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8" name="正方形/長方形 337"/>
              <p:cNvSpPr/>
              <p:nvPr/>
            </p:nvSpPr>
            <p:spPr>
              <a:xfrm>
                <a:off x="8031870"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9" name="正方形/長方形 338"/>
              <p:cNvSpPr/>
              <p:nvPr/>
            </p:nvSpPr>
            <p:spPr>
              <a:xfrm>
                <a:off x="8031870"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0" name="正方形/長方形 339"/>
              <p:cNvSpPr/>
              <p:nvPr/>
            </p:nvSpPr>
            <p:spPr>
              <a:xfrm>
                <a:off x="8031870"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1" name="正方形/長方形 340"/>
              <p:cNvSpPr/>
              <p:nvPr/>
            </p:nvSpPr>
            <p:spPr>
              <a:xfrm>
                <a:off x="8031870"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2" name="正方形/長方形 341"/>
              <p:cNvSpPr/>
              <p:nvPr/>
            </p:nvSpPr>
            <p:spPr>
              <a:xfrm>
                <a:off x="8031870" y="50135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3" name="正方形/長方形 342"/>
              <p:cNvSpPr/>
              <p:nvPr/>
            </p:nvSpPr>
            <p:spPr>
              <a:xfrm>
                <a:off x="6527877" y="476184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4" name="正方形/長方形 343"/>
              <p:cNvSpPr/>
              <p:nvPr/>
            </p:nvSpPr>
            <p:spPr>
              <a:xfrm>
                <a:off x="6527877" y="4510115"/>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5" name="正方形/長方形 344"/>
              <p:cNvSpPr/>
              <p:nvPr/>
            </p:nvSpPr>
            <p:spPr>
              <a:xfrm>
                <a:off x="6527877" y="42583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6" name="正方形/長方形 345"/>
              <p:cNvSpPr/>
              <p:nvPr/>
            </p:nvSpPr>
            <p:spPr>
              <a:xfrm>
                <a:off x="6527877" y="501357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7" name="正方形/長方形 346"/>
              <p:cNvSpPr/>
              <p:nvPr/>
            </p:nvSpPr>
            <p:spPr>
              <a:xfrm>
                <a:off x="6527877" y="400666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8" name="正方形/長方形 347"/>
              <p:cNvSpPr/>
              <p:nvPr/>
            </p:nvSpPr>
            <p:spPr>
              <a:xfrm>
                <a:off x="6527877" y="476184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9" name="正方形/長方形 348"/>
              <p:cNvSpPr/>
              <p:nvPr/>
            </p:nvSpPr>
            <p:spPr>
              <a:xfrm>
                <a:off x="6527877" y="50135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0" name="正方形/長方形 349"/>
              <p:cNvSpPr/>
              <p:nvPr/>
            </p:nvSpPr>
            <p:spPr>
              <a:xfrm>
                <a:off x="7031331"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1" name="正方形/長方形 350"/>
              <p:cNvSpPr/>
              <p:nvPr/>
            </p:nvSpPr>
            <p:spPr>
              <a:xfrm>
                <a:off x="6779604" y="5265296"/>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2" name="正方形/長方形 351"/>
              <p:cNvSpPr/>
              <p:nvPr/>
            </p:nvSpPr>
            <p:spPr>
              <a:xfrm>
                <a:off x="7534787"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3" name="正方形/長方形 352"/>
              <p:cNvSpPr/>
              <p:nvPr/>
            </p:nvSpPr>
            <p:spPr>
              <a:xfrm>
                <a:off x="7283058" y="5265296"/>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4" name="正方形/長方形 353"/>
              <p:cNvSpPr/>
              <p:nvPr/>
            </p:nvSpPr>
            <p:spPr>
              <a:xfrm>
                <a:off x="7786514"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5" name="正方形/長方形 354"/>
              <p:cNvSpPr/>
              <p:nvPr/>
            </p:nvSpPr>
            <p:spPr>
              <a:xfrm>
                <a:off x="7786514"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6" name="正方形/長方形 355"/>
              <p:cNvSpPr/>
              <p:nvPr/>
            </p:nvSpPr>
            <p:spPr>
              <a:xfrm>
                <a:off x="8031870"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7" name="正方形/長方形 356"/>
              <p:cNvSpPr/>
              <p:nvPr/>
            </p:nvSpPr>
            <p:spPr>
              <a:xfrm>
                <a:off x="8031870"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 name="正方形/長方形 357"/>
              <p:cNvSpPr/>
              <p:nvPr/>
            </p:nvSpPr>
            <p:spPr>
              <a:xfrm>
                <a:off x="6527877" y="5265298"/>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9" name="正方形/長方形 358"/>
              <p:cNvSpPr/>
              <p:nvPr/>
            </p:nvSpPr>
            <p:spPr>
              <a:xfrm>
                <a:off x="6527877"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0" name="正方形/長方形 359"/>
              <p:cNvSpPr/>
              <p:nvPr/>
            </p:nvSpPr>
            <p:spPr>
              <a:xfrm>
                <a:off x="7031331"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1" name="正方形/長方形 360"/>
              <p:cNvSpPr/>
              <p:nvPr/>
            </p:nvSpPr>
            <p:spPr>
              <a:xfrm>
                <a:off x="6779604" y="37549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2" name="正方形/長方形 361"/>
              <p:cNvSpPr/>
              <p:nvPr/>
            </p:nvSpPr>
            <p:spPr>
              <a:xfrm>
                <a:off x="7534787"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3" name="正方形/長方形 362"/>
              <p:cNvSpPr/>
              <p:nvPr/>
            </p:nvSpPr>
            <p:spPr>
              <a:xfrm>
                <a:off x="7283058" y="375493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4" name="正方形/長方形 363"/>
              <p:cNvSpPr/>
              <p:nvPr/>
            </p:nvSpPr>
            <p:spPr>
              <a:xfrm>
                <a:off x="7786514"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5" name="正方形/長方形 364"/>
              <p:cNvSpPr/>
              <p:nvPr/>
            </p:nvSpPr>
            <p:spPr>
              <a:xfrm>
                <a:off x="7786514" y="3754933"/>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6" name="正方形/長方形 365"/>
              <p:cNvSpPr/>
              <p:nvPr/>
            </p:nvSpPr>
            <p:spPr>
              <a:xfrm>
                <a:off x="8031870"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7" name="正方形/長方形 366"/>
              <p:cNvSpPr/>
              <p:nvPr/>
            </p:nvSpPr>
            <p:spPr>
              <a:xfrm>
                <a:off x="8031870" y="3754933"/>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8" name="正方形/長方形 367"/>
              <p:cNvSpPr/>
              <p:nvPr/>
            </p:nvSpPr>
            <p:spPr>
              <a:xfrm>
                <a:off x="6527877" y="375493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9" name="正方形/長方形 368"/>
              <p:cNvSpPr/>
              <p:nvPr/>
            </p:nvSpPr>
            <p:spPr>
              <a:xfrm>
                <a:off x="6527877" y="3754933"/>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0" name="正方形/長方形 369"/>
              <p:cNvSpPr/>
              <p:nvPr/>
            </p:nvSpPr>
            <p:spPr>
              <a:xfrm>
                <a:off x="7031331" y="4258388"/>
                <a:ext cx="251727" cy="251727"/>
              </a:xfrm>
              <a:prstGeom prst="rect">
                <a:avLst/>
              </a:prstGeom>
              <a:solidFill>
                <a:srgbClr val="FFC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71" name="グループ化 370"/>
            <p:cNvGrpSpPr/>
            <p:nvPr/>
          </p:nvGrpSpPr>
          <p:grpSpPr>
            <a:xfrm>
              <a:off x="6855850" y="3163161"/>
              <a:ext cx="1755720" cy="1762096"/>
              <a:chOff x="883304" y="4271993"/>
              <a:chExt cx="1324153" cy="1328962"/>
            </a:xfrm>
          </p:grpSpPr>
          <p:sp>
            <p:nvSpPr>
              <p:cNvPr id="372" name="正方形/長方形 371"/>
              <p:cNvSpPr/>
              <p:nvPr/>
            </p:nvSpPr>
            <p:spPr>
              <a:xfrm>
                <a:off x="1452857"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3" name="正方形/長方形 372"/>
              <p:cNvSpPr/>
              <p:nvPr/>
            </p:nvSpPr>
            <p:spPr>
              <a:xfrm>
                <a:off x="1642709"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4" name="正方形/長方形 373"/>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5" name="正方形/長方形 374"/>
              <p:cNvSpPr/>
              <p:nvPr/>
            </p:nvSpPr>
            <p:spPr>
              <a:xfrm>
                <a:off x="1452857"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6" name="正方形/長方形 375"/>
              <p:cNvSpPr/>
              <p:nvPr/>
            </p:nvSpPr>
            <p:spPr>
              <a:xfrm>
                <a:off x="1642709"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7" name="正方形/長方形 376"/>
              <p:cNvSpPr/>
              <p:nvPr/>
            </p:nvSpPr>
            <p:spPr>
              <a:xfrm>
                <a:off x="12630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8" name="正方形/長方形 377"/>
              <p:cNvSpPr/>
              <p:nvPr/>
            </p:nvSpPr>
            <p:spPr>
              <a:xfrm>
                <a:off x="1452857"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9" name="正方形/長方形 378"/>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0" name="正方形/長方形 379"/>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1" name="正方形/長方形 380"/>
              <p:cNvSpPr/>
              <p:nvPr/>
            </p:nvSpPr>
            <p:spPr>
              <a:xfrm>
                <a:off x="1832560"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2" name="正方形/長方形 381"/>
              <p:cNvSpPr/>
              <p:nvPr/>
            </p:nvSpPr>
            <p:spPr>
              <a:xfrm>
                <a:off x="1832560"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3" name="正方形/長方形 382"/>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4" name="正方形/長方形 383"/>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5" name="正方形/長方形 384"/>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6" name="正方形/長方形 385"/>
              <p:cNvSpPr/>
              <p:nvPr/>
            </p:nvSpPr>
            <p:spPr>
              <a:xfrm>
                <a:off x="12630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7" name="正方形/長方形 386"/>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8" name="正方形/長方形 387"/>
              <p:cNvSpPr/>
              <p:nvPr/>
            </p:nvSpPr>
            <p:spPr>
              <a:xfrm>
                <a:off x="1642709"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9" name="正方形/長方形 388"/>
              <p:cNvSpPr/>
              <p:nvPr/>
            </p:nvSpPr>
            <p:spPr>
              <a:xfrm>
                <a:off x="1452857"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0" name="正方形/長方形 389"/>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1" name="正方形/長方形 390"/>
              <p:cNvSpPr/>
              <p:nvPr/>
            </p:nvSpPr>
            <p:spPr>
              <a:xfrm>
                <a:off x="12630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3" name="正方形/長方形 392"/>
              <p:cNvSpPr/>
              <p:nvPr/>
            </p:nvSpPr>
            <p:spPr>
              <a:xfrm>
                <a:off x="1642709"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4" name="正方形/長方形 393"/>
              <p:cNvSpPr/>
              <p:nvPr/>
            </p:nvSpPr>
            <p:spPr>
              <a:xfrm>
                <a:off x="1452857"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5" name="正方形/長方形 394"/>
              <p:cNvSpPr/>
              <p:nvPr/>
            </p:nvSpPr>
            <p:spPr>
              <a:xfrm>
                <a:off x="1832560"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6" name="正方形/長方形 395"/>
              <p:cNvSpPr/>
              <p:nvPr/>
            </p:nvSpPr>
            <p:spPr>
              <a:xfrm>
                <a:off x="1642709"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7" name="正方形/長方形 396"/>
              <p:cNvSpPr/>
              <p:nvPr/>
            </p:nvSpPr>
            <p:spPr>
              <a:xfrm>
                <a:off x="1832560"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8" name="正方形/長方形 397"/>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9" name="正方形/長方形 398"/>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0" name="正方形/長方形 399"/>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1" name="正方形/長方形 400"/>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2" name="正方形/長方形 401"/>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3" name="正方形/長方形 402"/>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4" name="正方形/長方形 403"/>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5" name="正方形/長方形 404"/>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6" name="正方形/長方形 405"/>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7" name="正方形/長方形 406"/>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8" name="正方形/長方形 407"/>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9" name="正方形/長方形 408"/>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0" name="正方形/長方形 409"/>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1" name="正方形/長方形 410"/>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2" name="正方形/長方形 411"/>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3" name="正方形/長方形 412"/>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4" name="正方形/長方形 413"/>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5" name="正方形/長方形 414"/>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6" name="正方形/長方形 415"/>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7" name="正方形/長方形 416"/>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8" name="正方形/長方形 417"/>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9" name="正方形/長方形 418"/>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0" name="正方形/長方形 419"/>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1" name="正方形/長方形 420"/>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2" name="正方形/長方形 421"/>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3" name="正方形/長方形 422"/>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4" name="正方形/長方形 423"/>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5" name="正方形/長方形 424"/>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6" name="正方形/長方形 425"/>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7" name="正方形/長方形 426"/>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8" name="正方形/長方形 427"/>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9" name="正方形/長方形 428"/>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 name="正方形/長方形 429"/>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1" name="正方形/長方形 430"/>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2" name="正方形/長方形 431"/>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3" name="正方形/長方形 432"/>
              <p:cNvSpPr/>
              <p:nvPr/>
            </p:nvSpPr>
            <p:spPr>
              <a:xfrm>
                <a:off x="1263006" y="4651698"/>
                <a:ext cx="189851" cy="189851"/>
              </a:xfrm>
              <a:prstGeom prst="rec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正方形/長方形 6"/>
            <p:cNvSpPr/>
            <p:nvPr/>
          </p:nvSpPr>
          <p:spPr>
            <a:xfrm>
              <a:off x="4421293" y="2764330"/>
              <a:ext cx="1132041"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Dilation</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46841" y="2764330"/>
              <a:ext cx="1106393"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Erosion</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 name="グループ化 2"/>
          <p:cNvGrpSpPr/>
          <p:nvPr/>
        </p:nvGrpSpPr>
        <p:grpSpPr>
          <a:xfrm>
            <a:off x="1981200" y="4492528"/>
            <a:ext cx="8213753" cy="1695276"/>
            <a:chOff x="1981200" y="4492528"/>
            <a:chExt cx="8213753" cy="1695276"/>
          </a:xfrm>
        </p:grpSpPr>
        <p:sp>
          <p:nvSpPr>
            <p:cNvPr id="434" name="角丸四角形 433"/>
            <p:cNvSpPr/>
            <p:nvPr/>
          </p:nvSpPr>
          <p:spPr>
            <a:xfrm>
              <a:off x="1981200" y="4492528"/>
              <a:ext cx="8161632" cy="1632259"/>
            </a:xfrm>
            <a:prstGeom prst="round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6" name="グループ化 435"/>
            <p:cNvGrpSpPr/>
            <p:nvPr/>
          </p:nvGrpSpPr>
          <p:grpSpPr>
            <a:xfrm>
              <a:off x="6022791" y="4708593"/>
              <a:ext cx="949256" cy="949261"/>
              <a:chOff x="327667" y="3206248"/>
              <a:chExt cx="2043977" cy="2043981"/>
            </a:xfrm>
          </p:grpSpPr>
          <p:sp>
            <p:nvSpPr>
              <p:cNvPr id="437" name="正方形/長方形 436"/>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8" name="正方形/長方形 437"/>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9" name="正方形/長方形 438"/>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0" name="正方形/長方形 439"/>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1" name="正方形/長方形 440"/>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2" name="正方形/長方形 441"/>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3" name="正方形/長方形 442"/>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4" name="正方形/長方形 443"/>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5" name="正方形/長方形 444"/>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6" name="正方形/長方形 445"/>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7" name="正方形/長方形 446"/>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8" name="正方形/長方形 447"/>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9" name="正方形/長方形 448"/>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0" name="正方形/長方形 449"/>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1" name="正方形/長方形 450"/>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2" name="正方形/長方形 451"/>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3" name="正方形/長方形 452"/>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4" name="正方形/長方形 453"/>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5" name="正方形/長方形 454"/>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6" name="正方形/長方形 455"/>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7" name="正方形/長方形 456"/>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8" name="正方形/長方形 457"/>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9" name="正方形/長方形 458"/>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0" name="正方形/長方形 459"/>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1" name="正方形/長方形 460"/>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2" name="正方形/長方形 461"/>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3" name="正方形/長方形 462"/>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4" name="正方形/長方形 463"/>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65" name="グループ化 464"/>
            <p:cNvGrpSpPr/>
            <p:nvPr/>
          </p:nvGrpSpPr>
          <p:grpSpPr>
            <a:xfrm>
              <a:off x="7269916" y="4708593"/>
              <a:ext cx="949256" cy="949261"/>
              <a:chOff x="327667" y="3206248"/>
              <a:chExt cx="2043977" cy="2043981"/>
            </a:xfrm>
          </p:grpSpPr>
          <p:sp>
            <p:nvSpPr>
              <p:cNvPr id="466" name="正方形/長方形 465"/>
              <p:cNvSpPr/>
              <p:nvPr/>
            </p:nvSpPr>
            <p:spPr>
              <a:xfrm>
                <a:off x="736462" y="3615044"/>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7" name="正方形/長方形 466"/>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8" name="正方形/長方形 467"/>
              <p:cNvSpPr/>
              <p:nvPr/>
            </p:nvSpPr>
            <p:spPr>
              <a:xfrm>
                <a:off x="1554054"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9" name="正方形/長方形 468"/>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0" name="正方形/長方形 469"/>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1" name="正方形/長方形 470"/>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2" name="正方形/長方形 471"/>
              <p:cNvSpPr/>
              <p:nvPr/>
            </p:nvSpPr>
            <p:spPr>
              <a:xfrm>
                <a:off x="736462"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3" name="正方形/長方形 472"/>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4" name="正方形/長方形 473"/>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5" name="正方形/長方形 474"/>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6" name="正方形/長方形 475"/>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7" name="正方形/長方形 476"/>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8" name="正方形/長方形 477"/>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9" name="正方形/長方形 478"/>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0" name="正方形/長方形 479"/>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1" name="正方形/長方形 480"/>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2" name="正方形/長方形 481"/>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3" name="正方形/長方形 482"/>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4" name="正方形/長方形 483"/>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5" name="正方形/長方形 484"/>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6" name="正方形/長方形 485"/>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7" name="正方形/長方形 486"/>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8" name="正方形/長方形 487"/>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9" name="正方形/長方形 488"/>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0" name="正方形/長方形 489"/>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1" name="正方形/長方形 490"/>
              <p:cNvSpPr/>
              <p:nvPr/>
            </p:nvSpPr>
            <p:spPr>
              <a:xfrm>
                <a:off x="1554054" y="4432633"/>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2" name="正方形/長方形 491"/>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3" name="正方形/長方形 492"/>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94" name="正方形/長方形 493"/>
            <p:cNvSpPr/>
            <p:nvPr/>
          </p:nvSpPr>
          <p:spPr>
            <a:xfrm>
              <a:off x="2120901" y="4785936"/>
              <a:ext cx="3855937" cy="954107"/>
            </a:xfrm>
            <a:prstGeom prst="rect">
              <a:avLst/>
            </a:prstGeom>
          </p:spPr>
          <p:txBody>
            <a:bodyPr wrap="square">
              <a:spAutoFit/>
            </a:bodyPr>
            <a:lstStyle/>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Structure Element</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値の線形フィルタのようなもの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円形のものが良く用いられる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95" name="グループ化 494"/>
            <p:cNvGrpSpPr/>
            <p:nvPr/>
          </p:nvGrpSpPr>
          <p:grpSpPr>
            <a:xfrm>
              <a:off x="8639542" y="4601913"/>
              <a:ext cx="1158413" cy="1162620"/>
              <a:chOff x="2021088" y="4536269"/>
              <a:chExt cx="1324150" cy="1328958"/>
            </a:xfrm>
          </p:grpSpPr>
          <p:sp>
            <p:nvSpPr>
              <p:cNvPr id="496" name="正方形/長方形 495"/>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7" name="正方形/長方形 496"/>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8" name="正方形/長方形 497"/>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9" name="正方形/長方形 528"/>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0" name="正方形/長方形 529"/>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1" name="正方形/長方形 530"/>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2" name="正方形/長方形 531"/>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3" name="正方形/長方形 532"/>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4" name="正方形/長方形 533"/>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5" name="正方形/長方形 534"/>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6" name="正方形/長方形 535"/>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7" name="正方形/長方形 536"/>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8" name="正方形/長方形 537"/>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9" name="正方形/長方形 538"/>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0" name="正方形/長方形 539"/>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1" name="正方形/長方形 540"/>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2" name="正方形/長方形 541"/>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3" name="正方形/長方形 542"/>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4" name="正方形/長方形 543"/>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5" name="正方形/長方形 544"/>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6" name="正方形/長方形 545"/>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7" name="正方形/長方形 546"/>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8" name="正方形/長方形 547"/>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9" name="正方形/長方形 548"/>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0" name="正方形/長方形 549"/>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1" name="正方形/長方形 550"/>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2" name="正方形/長方形 551"/>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3" name="正方形/長方形 552"/>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4" name="正方形/長方形 553"/>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5" name="正方形/長方形 554"/>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6" name="正方形/長方形 555"/>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7" name="正方形/長方形 556"/>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8" name="正方形/長方形 557"/>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9" name="正方形/長方形 558"/>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0" name="正方形/長方形 559"/>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1" name="正方形/長方形 560"/>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2" name="正方形/長方形 561"/>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3" name="正方形/長方形 562"/>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4" name="正方形/長方形 563"/>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5" name="正方形/長方形 564"/>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6" name="正方形/長方形 565"/>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7" name="正方形/長方形 566"/>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8" name="正方形/長方形 567"/>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9" name="正方形/長方形 568"/>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0" name="正方形/長方形 569"/>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1" name="正方形/長方形 570"/>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2" name="正方形/長方形 571"/>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3" name="正方形/長方形 572"/>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4" name="正方形/長方形 573"/>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5" name="正方形/長方形 574"/>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6" name="正方形/長方形 575"/>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7" name="正方形/長方形 576"/>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8" name="正方形/長方形 577"/>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9" name="正方形/長方形 578"/>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0" name="正方形/長方形 579"/>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1" name="正方形/長方形 580"/>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2" name="正方形/長方形 581"/>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3" name="正方形/長方形 582"/>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4" name="正方形/長方形 583"/>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5" name="正方形/長方形 584"/>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6" name="正方形/長方形 585"/>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7" name="正方形/長方形 586"/>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8" name="テキスト ボックス 587"/>
            <p:cNvSpPr txBox="1"/>
            <p:nvPr/>
          </p:nvSpPr>
          <p:spPr>
            <a:xfrm>
              <a:off x="6089808" y="5684458"/>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589" name="テキスト ボックス 588"/>
            <p:cNvSpPr txBox="1"/>
            <p:nvPr/>
          </p:nvSpPr>
          <p:spPr>
            <a:xfrm>
              <a:off x="7351951" y="5684458"/>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590" name="テキスト ボックス 589"/>
            <p:cNvSpPr txBox="1"/>
            <p:nvPr/>
          </p:nvSpPr>
          <p:spPr>
            <a:xfrm>
              <a:off x="8425879" y="5818472"/>
              <a:ext cx="1769074"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3pixel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の円</a:t>
              </a:r>
            </a:p>
          </p:txBody>
        </p:sp>
      </p:grpSp>
    </p:spTree>
    <p:extLst>
      <p:ext uri="{BB962C8B-B14F-4D97-AF65-F5344CB8AC3E}">
        <p14:creationId xmlns:p14="http://schemas.microsoft.com/office/powerpoint/2010/main" val="188376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1.11111E-6 L -0.1638 -0.00116 " pathEditMode="relative" rAng="0" ptsTypes="AA">
                                      <p:cBhvr>
                                        <p:cTn id="6" dur="2000" fill="hold"/>
                                        <p:tgtEl>
                                          <p:spTgt spid="499"/>
                                        </p:tgtEl>
                                        <p:attrNameLst>
                                          <p:attrName>ppt_x</p:attrName>
                                          <p:attrName>ppt_y</p:attrName>
                                        </p:attrNameLst>
                                      </p:cBhvr>
                                      <p:rCtr x="-8190" y="-6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(2/3)</a:t>
            </a:r>
            <a:endParaRPr lang="ja-JP" altLang="en-US" sz="3200" dirty="0"/>
          </a:p>
        </p:txBody>
      </p:sp>
      <p:sp>
        <p:nvSpPr>
          <p:cNvPr id="6" name="正方形/長方形 5"/>
          <p:cNvSpPr/>
          <p:nvPr/>
        </p:nvSpPr>
        <p:spPr>
          <a:xfrm>
            <a:off x="887031" y="1105848"/>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629003" y="3880008"/>
            <a:ext cx="2459328" cy="707886"/>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Structure Element</a:t>
            </a: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Radius : r-pixel</a:t>
            </a:r>
          </a:p>
        </p:txBody>
      </p:sp>
      <p:sp>
        <p:nvSpPr>
          <p:cNvPr id="12" name="正方形/長方形 11"/>
          <p:cNvSpPr/>
          <p:nvPr/>
        </p:nvSpPr>
        <p:spPr>
          <a:xfrm>
            <a:off x="4304724" y="2903575"/>
            <a:ext cx="1566455"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695466" y="2903575"/>
            <a:ext cx="1566454"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6)</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303922" y="5412619"/>
            <a:ext cx="1568058" cy="400110"/>
          </a:xfrm>
          <a:prstGeom prst="rect">
            <a:avLst/>
          </a:prstGeom>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3)</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6694664" y="5412619"/>
            <a:ext cx="1568058"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6)</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8992967" y="2903575"/>
            <a:ext cx="1566454"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9)</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992165" y="5412619"/>
            <a:ext cx="1568058"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9)</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4122618" y="5835302"/>
            <a:ext cx="6545382" cy="83099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Dilate(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Erode(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Dilate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が円なので角が取れて膨張する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Erode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半径より細い構造はすべて消える</a:t>
            </a:r>
          </a:p>
        </p:txBody>
      </p:sp>
      <p:grpSp>
        <p:nvGrpSpPr>
          <p:cNvPr id="22" name="グループ化 21"/>
          <p:cNvGrpSpPr/>
          <p:nvPr/>
        </p:nvGrpSpPr>
        <p:grpSpPr>
          <a:xfrm>
            <a:off x="944195" y="4713625"/>
            <a:ext cx="643408" cy="643411"/>
            <a:chOff x="327667" y="3206248"/>
            <a:chExt cx="2043977" cy="2043981"/>
          </a:xfrm>
        </p:grpSpPr>
        <p:sp>
          <p:nvSpPr>
            <p:cNvPr id="24" name="正方形/長方形 23"/>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82" name="テキスト ボックス 81"/>
          <p:cNvSpPr txBox="1"/>
          <p:nvPr/>
        </p:nvSpPr>
        <p:spPr>
          <a:xfrm>
            <a:off x="977954" y="5465970"/>
            <a:ext cx="181812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r=1,       r = 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3" name="グループ化 82"/>
          <p:cNvGrpSpPr/>
          <p:nvPr/>
        </p:nvGrpSpPr>
        <p:grpSpPr>
          <a:xfrm>
            <a:off x="1998846" y="4599325"/>
            <a:ext cx="846077" cy="849150"/>
            <a:chOff x="2021088" y="4536269"/>
            <a:chExt cx="1324150" cy="1328958"/>
          </a:xfrm>
        </p:grpSpPr>
        <p:sp>
          <p:nvSpPr>
            <p:cNvPr id="84" name="正方形/長方形 83"/>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648" y="1444785"/>
            <a:ext cx="1783610" cy="1669001"/>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6146" y="3688032"/>
            <a:ext cx="1783611" cy="1669001"/>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888" y="3688032"/>
            <a:ext cx="1783611" cy="1669001"/>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389" y="3688032"/>
            <a:ext cx="1783611" cy="1669001"/>
          </a:xfrm>
          <a:prstGeom prst="rect">
            <a:avLst/>
          </a:prstGeom>
        </p:spPr>
      </p:pic>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888" y="1150696"/>
            <a:ext cx="1783611" cy="1669001"/>
          </a:xfrm>
          <a:prstGeom prst="rect">
            <a:avLst/>
          </a:prstGeom>
        </p:spPr>
      </p:pic>
      <p:pic>
        <p:nvPicPr>
          <p:cNvPr id="17" name="図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4389" y="1150697"/>
            <a:ext cx="1783611" cy="1669001"/>
          </a:xfrm>
          <a:prstGeom prst="rect">
            <a:avLst/>
          </a:prstGeom>
        </p:spPr>
      </p:pic>
      <p:pic>
        <p:nvPicPr>
          <p:cNvPr id="18" name="図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6146" y="1150697"/>
            <a:ext cx="1783611" cy="1669001"/>
          </a:xfrm>
          <a:prstGeom prst="rect">
            <a:avLst/>
          </a:prstGeom>
        </p:spPr>
      </p:pic>
    </p:spTree>
    <p:extLst>
      <p:ext uri="{BB962C8B-B14F-4D97-AF65-F5344CB8AC3E}">
        <p14:creationId xmlns:p14="http://schemas.microsoft.com/office/powerpoint/2010/main" val="351705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(3/3)</a:t>
            </a:r>
            <a:endParaRPr lang="ja-JP" altLang="en-US" sz="3200" dirty="0"/>
          </a:p>
        </p:txBody>
      </p:sp>
      <p:sp>
        <p:nvSpPr>
          <p:cNvPr id="26" name="正方形/長方形 25"/>
          <p:cNvSpPr/>
          <p:nvPr/>
        </p:nvSpPr>
        <p:spPr>
          <a:xfrm>
            <a:off x="554793" y="927197"/>
            <a:ext cx="5779146" cy="707886"/>
          </a:xfrm>
          <a:prstGeom prst="rect">
            <a:avLst/>
          </a:prstGeom>
        </p:spPr>
        <p:txBody>
          <a:bodyPr wrap="non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Opening</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（穴あけ）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収縮させて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膨張させる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Open(</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Dilate(Erode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8" name="正方形/長方形 27"/>
          <p:cNvSpPr/>
          <p:nvPr/>
        </p:nvSpPr>
        <p:spPr>
          <a:xfrm>
            <a:off x="554793" y="3848052"/>
            <a:ext cx="5384807" cy="707886"/>
          </a:xfrm>
          <a:prstGeom prst="rect">
            <a:avLst/>
          </a:prstGeom>
        </p:spPr>
        <p:txBody>
          <a:bodyPr wrap="non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Closing</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（穴うめ）</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膨張させて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収縮する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Close</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Erode(Dilate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3" name="正方形/長方形 12"/>
          <p:cNvSpPr/>
          <p:nvPr/>
        </p:nvSpPr>
        <p:spPr>
          <a:xfrm>
            <a:off x="3329660" y="3420261"/>
            <a:ext cx="766557"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 5</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329660" y="6419670"/>
            <a:ext cx="845103"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 5 </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4061469" y="7769136"/>
            <a:ext cx="4572000" cy="3970318"/>
          </a:xfrm>
          <a:prstGeom prst="rect">
            <a:avLst/>
          </a:prstGeom>
        </p:spPr>
        <p:txBody>
          <a:bodyPr>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hlinkClick r:id="rId3"/>
              </a:rPr>
              <a:t>http://wiki.livedoor.jp/imagej/d/ImageJ%A5%DE%A5%CB%A5%E5%A5%A2%A5%EB%A1%A7Process%A1%CA%BD%E8%CD%FD%A1%CB%A5%E1%A5%CB%A5%E5%A1%BC#binary</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Image J</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使うとき注意</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なぜかデフォルトは </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前景が黒で 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背景が白で値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p>
          <a:p>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だっ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たりする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Process &gt; Binary &gt; option &gt; black background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をチェック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7260942" y="3160844"/>
            <a:ext cx="387798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前景の小さな構造（線・点）を除去</a:t>
            </a:r>
          </a:p>
        </p:txBody>
      </p:sp>
      <p:sp>
        <p:nvSpPr>
          <p:cNvPr id="22" name="正方形/長方形 21"/>
          <p:cNvSpPr/>
          <p:nvPr/>
        </p:nvSpPr>
        <p:spPr>
          <a:xfrm>
            <a:off x="7235554" y="6136190"/>
            <a:ext cx="433965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背景の小さな構造（穴）を除去する効果</a:t>
            </a:r>
          </a:p>
        </p:txBody>
      </p:sp>
      <p:sp>
        <p:nvSpPr>
          <p:cNvPr id="24" name="右矢印 23"/>
          <p:cNvSpPr/>
          <p:nvPr/>
        </p:nvSpPr>
        <p:spPr>
          <a:xfrm>
            <a:off x="9391379" y="2058985"/>
            <a:ext cx="347836"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7352416" y="1155700"/>
            <a:ext cx="4485243" cy="1982005"/>
            <a:chOff x="1923829" y="314325"/>
            <a:chExt cx="14226242" cy="6286500"/>
          </a:xfrm>
        </p:grpSpPr>
        <p:pic>
          <p:nvPicPr>
            <p:cNvPr id="7" name="図 6"/>
            <p:cNvPicPr>
              <a:picLocks noChangeAspect="1"/>
            </p:cNvPicPr>
            <p:nvPr/>
          </p:nvPicPr>
          <p:blipFill>
            <a:blip r:embed="rId4"/>
            <a:stretch>
              <a:fillRect/>
            </a:stretch>
          </p:blipFill>
          <p:spPr>
            <a:xfrm>
              <a:off x="1923829" y="319933"/>
              <a:ext cx="6196013" cy="6280889"/>
            </a:xfrm>
            <a:prstGeom prst="rect">
              <a:avLst/>
            </a:prstGeom>
          </p:spPr>
        </p:pic>
        <p:pic>
          <p:nvPicPr>
            <p:cNvPr id="8" name="図 7"/>
            <p:cNvPicPr>
              <a:picLocks noChangeAspect="1"/>
            </p:cNvPicPr>
            <p:nvPr/>
          </p:nvPicPr>
          <p:blipFill>
            <a:blip r:embed="rId5"/>
            <a:stretch>
              <a:fillRect/>
            </a:stretch>
          </p:blipFill>
          <p:spPr>
            <a:xfrm>
              <a:off x="10292197" y="314325"/>
              <a:ext cx="5857874" cy="6286500"/>
            </a:xfrm>
            <a:prstGeom prst="rect">
              <a:avLst/>
            </a:prstGeom>
          </p:spPr>
        </p:pic>
      </p:grpSp>
      <p:grpSp>
        <p:nvGrpSpPr>
          <p:cNvPr id="12" name="グループ化 11"/>
          <p:cNvGrpSpPr/>
          <p:nvPr/>
        </p:nvGrpSpPr>
        <p:grpSpPr>
          <a:xfrm>
            <a:off x="7352416" y="4203659"/>
            <a:ext cx="4617067" cy="1892981"/>
            <a:chOff x="5095664" y="4449950"/>
            <a:chExt cx="4016352" cy="1646690"/>
          </a:xfrm>
        </p:grpSpPr>
        <p:sp>
          <p:nvSpPr>
            <p:cNvPr id="25" name="右矢印 24"/>
            <p:cNvSpPr/>
            <p:nvPr/>
          </p:nvSpPr>
          <p:spPr>
            <a:xfrm>
              <a:off x="6889126" y="5197775"/>
              <a:ext cx="347836"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6"/>
            <a:stretch>
              <a:fillRect/>
            </a:stretch>
          </p:blipFill>
          <p:spPr>
            <a:xfrm>
              <a:off x="5095664" y="4457001"/>
              <a:ext cx="1718777" cy="1639639"/>
            </a:xfrm>
            <a:prstGeom prst="rect">
              <a:avLst/>
            </a:prstGeom>
          </p:spPr>
        </p:pic>
        <p:pic>
          <p:nvPicPr>
            <p:cNvPr id="11" name="図 10"/>
            <p:cNvPicPr>
              <a:picLocks noChangeAspect="1"/>
            </p:cNvPicPr>
            <p:nvPr/>
          </p:nvPicPr>
          <p:blipFill>
            <a:blip r:embed="rId7"/>
            <a:stretch>
              <a:fillRect/>
            </a:stretch>
          </p:blipFill>
          <p:spPr>
            <a:xfrm>
              <a:off x="7390767" y="4449950"/>
              <a:ext cx="1721249" cy="1637165"/>
            </a:xfrm>
            <a:prstGeom prst="rect">
              <a:avLst/>
            </a:prstGeom>
          </p:spPr>
        </p:pic>
      </p:grpSp>
      <p:pic>
        <p:nvPicPr>
          <p:cNvPr id="3" name="図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451" y="1620180"/>
            <a:ext cx="1907150" cy="1784602"/>
          </a:xfrm>
          <a:prstGeom prst="rect">
            <a:avLst/>
          </a:prstGeom>
        </p:spPr>
      </p:pic>
      <p:pic>
        <p:nvPicPr>
          <p:cNvPr id="4" name="図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6118" y="4569691"/>
            <a:ext cx="1907150" cy="1784602"/>
          </a:xfrm>
          <a:prstGeom prst="rect">
            <a:avLst/>
          </a:prstGeom>
        </p:spPr>
      </p:pic>
      <p:pic>
        <p:nvPicPr>
          <p:cNvPr id="5" name="図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5539" y="4569691"/>
            <a:ext cx="1907150" cy="1784602"/>
          </a:xfrm>
          <a:prstGeom prst="rect">
            <a:avLst/>
          </a:prstGeom>
        </p:spPr>
      </p:pic>
      <p:pic>
        <p:nvPicPr>
          <p:cNvPr id="6" name="図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6118" y="1606536"/>
            <a:ext cx="1907150" cy="1784602"/>
          </a:xfrm>
          <a:prstGeom prst="rect">
            <a:avLst/>
          </a:prstGeom>
        </p:spPr>
      </p:pic>
      <p:pic>
        <p:nvPicPr>
          <p:cNvPr id="14" name="図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5539" y="1600227"/>
            <a:ext cx="1907150" cy="1784602"/>
          </a:xfrm>
          <a:prstGeom prst="rect">
            <a:avLst/>
          </a:prstGeom>
        </p:spPr>
      </p:pic>
      <p:pic>
        <p:nvPicPr>
          <p:cNvPr id="31" name="図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451" y="4569691"/>
            <a:ext cx="1907150" cy="1784602"/>
          </a:xfrm>
          <a:prstGeom prst="rect">
            <a:avLst/>
          </a:prstGeom>
        </p:spPr>
      </p:pic>
    </p:spTree>
    <p:extLst>
      <p:ext uri="{BB962C8B-B14F-4D97-AF65-F5344CB8AC3E}">
        <p14:creationId xmlns:p14="http://schemas.microsoft.com/office/powerpoint/2010/main" val="25006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9604" y="443778"/>
            <a:ext cx="8229600" cy="539430"/>
          </a:xfrm>
        </p:spPr>
        <p:txBody>
          <a:bodyPr>
            <a:noAutofit/>
          </a:bodyPr>
          <a:lstStyle/>
          <a:p>
            <a:pPr algn="l"/>
            <a:r>
              <a:rPr lang="ja-JP" altLang="en-US" sz="2800" dirty="0"/>
              <a:t>グレースケール画像の</a:t>
            </a:r>
            <a:r>
              <a:rPr lang="en-US" altLang="ja-JP" sz="2800" dirty="0"/>
              <a:t>Morphological operation</a:t>
            </a:r>
            <a:endParaRPr lang="ja-JP" altLang="en-US" sz="2800" dirty="0"/>
          </a:p>
        </p:txBody>
      </p:sp>
      <p:grpSp>
        <p:nvGrpSpPr>
          <p:cNvPr id="242" name="グループ化 241"/>
          <p:cNvGrpSpPr/>
          <p:nvPr/>
        </p:nvGrpSpPr>
        <p:grpSpPr>
          <a:xfrm>
            <a:off x="1820364" y="2210366"/>
            <a:ext cx="1755720" cy="1762096"/>
            <a:chOff x="883304" y="4271993"/>
            <a:chExt cx="1324153" cy="1328962"/>
          </a:xfrm>
        </p:grpSpPr>
        <p:sp>
          <p:nvSpPr>
            <p:cNvPr id="179" name="正方形/長方形 178"/>
            <p:cNvSpPr/>
            <p:nvPr/>
          </p:nvSpPr>
          <p:spPr>
            <a:xfrm>
              <a:off x="1452857"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a:t>
              </a:r>
              <a:endParaRPr lang="ja-JP" altLang="en-US" sz="1400" dirty="0">
                <a:solidFill>
                  <a:schemeClr val="tx1"/>
                </a:solidFill>
              </a:endParaRPr>
            </a:p>
          </p:txBody>
        </p:sp>
        <p:sp>
          <p:nvSpPr>
            <p:cNvPr id="180" name="正方形/長方形 179"/>
            <p:cNvSpPr/>
            <p:nvPr/>
          </p:nvSpPr>
          <p:spPr>
            <a:xfrm>
              <a:off x="1642709"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181" name="正方形/長方形 180"/>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82" name="正方形/長方形 181"/>
            <p:cNvSpPr/>
            <p:nvPr/>
          </p:nvSpPr>
          <p:spPr>
            <a:xfrm>
              <a:off x="1452857"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83" name="正方形/長方形 182"/>
            <p:cNvSpPr/>
            <p:nvPr/>
          </p:nvSpPr>
          <p:spPr>
            <a:xfrm>
              <a:off x="1642709"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184" name="正方形/長方形 183"/>
            <p:cNvSpPr/>
            <p:nvPr/>
          </p:nvSpPr>
          <p:spPr>
            <a:xfrm>
              <a:off x="12630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58</a:t>
              </a:r>
              <a:endParaRPr lang="ja-JP" altLang="en-US" sz="1400" dirty="0">
                <a:solidFill>
                  <a:schemeClr val="tx1"/>
                </a:solidFill>
              </a:endParaRPr>
            </a:p>
          </p:txBody>
        </p:sp>
        <p:sp>
          <p:nvSpPr>
            <p:cNvPr id="185" name="正方形/長方形 184"/>
            <p:cNvSpPr/>
            <p:nvPr/>
          </p:nvSpPr>
          <p:spPr>
            <a:xfrm>
              <a:off x="1452857"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86" name="正方形/長方形 185"/>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87" name="正方形/長方形 186"/>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88" name="正方形/長方形 187"/>
            <p:cNvSpPr/>
            <p:nvPr/>
          </p:nvSpPr>
          <p:spPr>
            <a:xfrm>
              <a:off x="1832560"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89" name="正方形/長方形 188"/>
            <p:cNvSpPr/>
            <p:nvPr/>
          </p:nvSpPr>
          <p:spPr>
            <a:xfrm>
              <a:off x="1832560"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90" name="正方形/長方形 189"/>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14</a:t>
              </a:r>
              <a:endParaRPr lang="ja-JP" altLang="en-US" sz="1400" dirty="0">
                <a:solidFill>
                  <a:schemeClr val="tx1"/>
                </a:solidFill>
              </a:endParaRPr>
            </a:p>
          </p:txBody>
        </p:sp>
        <p:sp>
          <p:nvSpPr>
            <p:cNvPr id="191" name="正方形/長方形 190"/>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192" name="正方形/長方形 191"/>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15</a:t>
              </a:r>
              <a:endParaRPr lang="ja-JP" altLang="en-US" sz="1400" dirty="0">
                <a:solidFill>
                  <a:schemeClr val="tx1"/>
                </a:solidFill>
              </a:endParaRPr>
            </a:p>
          </p:txBody>
        </p:sp>
        <p:sp>
          <p:nvSpPr>
            <p:cNvPr id="193" name="正方形/長方形 192"/>
            <p:cNvSpPr/>
            <p:nvPr/>
          </p:nvSpPr>
          <p:spPr>
            <a:xfrm>
              <a:off x="12630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a:t>
              </a:r>
              <a:endParaRPr lang="ja-JP" altLang="en-US" sz="1400" dirty="0">
                <a:solidFill>
                  <a:schemeClr val="tx1"/>
                </a:solidFill>
              </a:endParaRPr>
            </a:p>
          </p:txBody>
        </p:sp>
        <p:sp>
          <p:nvSpPr>
            <p:cNvPr id="194" name="正方形/長方形 193"/>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195" name="正方形/長方形 194"/>
            <p:cNvSpPr/>
            <p:nvPr/>
          </p:nvSpPr>
          <p:spPr>
            <a:xfrm>
              <a:off x="1642709"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96" name="正方形/長方形 195"/>
            <p:cNvSpPr/>
            <p:nvPr/>
          </p:nvSpPr>
          <p:spPr>
            <a:xfrm>
              <a:off x="1452857"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a:t>
              </a:r>
              <a:endParaRPr lang="ja-JP" altLang="en-US" sz="1400" dirty="0">
                <a:solidFill>
                  <a:schemeClr val="tx1"/>
                </a:solidFill>
              </a:endParaRPr>
            </a:p>
          </p:txBody>
        </p:sp>
        <p:sp>
          <p:nvSpPr>
            <p:cNvPr id="197" name="正方形/長方形 196"/>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98" name="正方形/長方形 197"/>
            <p:cNvSpPr/>
            <p:nvPr/>
          </p:nvSpPr>
          <p:spPr>
            <a:xfrm>
              <a:off x="12630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46</a:t>
              </a:r>
              <a:endParaRPr lang="ja-JP" altLang="en-US" sz="1400" dirty="0">
                <a:solidFill>
                  <a:schemeClr val="tx1"/>
                </a:solidFill>
              </a:endParaRPr>
            </a:p>
          </p:txBody>
        </p:sp>
        <p:sp>
          <p:nvSpPr>
            <p:cNvPr id="199" name="正方形/長方形 198"/>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20</a:t>
              </a:r>
              <a:endParaRPr lang="ja-JP" altLang="en-US" sz="1400" dirty="0">
                <a:solidFill>
                  <a:schemeClr val="tx1"/>
                </a:solidFill>
              </a:endParaRPr>
            </a:p>
          </p:txBody>
        </p:sp>
        <p:sp>
          <p:nvSpPr>
            <p:cNvPr id="200" name="正方形/長方形 199"/>
            <p:cNvSpPr/>
            <p:nvPr/>
          </p:nvSpPr>
          <p:spPr>
            <a:xfrm>
              <a:off x="1642709"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01" name="正方形/長方形 200"/>
            <p:cNvSpPr/>
            <p:nvPr/>
          </p:nvSpPr>
          <p:spPr>
            <a:xfrm>
              <a:off x="1452857"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24</a:t>
              </a:r>
              <a:endParaRPr lang="ja-JP" altLang="en-US" sz="1400" dirty="0">
                <a:solidFill>
                  <a:schemeClr val="tx1"/>
                </a:solidFill>
              </a:endParaRPr>
            </a:p>
          </p:txBody>
        </p:sp>
        <p:sp>
          <p:nvSpPr>
            <p:cNvPr id="202" name="正方形/長方形 201"/>
            <p:cNvSpPr/>
            <p:nvPr/>
          </p:nvSpPr>
          <p:spPr>
            <a:xfrm>
              <a:off x="1832560"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03" name="正方形/長方形 202"/>
            <p:cNvSpPr/>
            <p:nvPr/>
          </p:nvSpPr>
          <p:spPr>
            <a:xfrm>
              <a:off x="1642709"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04" name="正方形/長方形 203"/>
            <p:cNvSpPr/>
            <p:nvPr/>
          </p:nvSpPr>
          <p:spPr>
            <a:xfrm>
              <a:off x="1832560"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05" name="正方形/長方形 204"/>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06" name="正方形/長方形 205"/>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07" name="正方形/長方形 206"/>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66</a:t>
              </a:r>
              <a:endParaRPr lang="ja-JP" altLang="en-US" sz="1400" dirty="0">
                <a:solidFill>
                  <a:schemeClr val="tx1"/>
                </a:solidFill>
              </a:endParaRPr>
            </a:p>
          </p:txBody>
        </p:sp>
        <p:sp>
          <p:nvSpPr>
            <p:cNvPr id="208" name="正方形/長方形 207"/>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a:t>
              </a:r>
              <a:endParaRPr lang="ja-JP" altLang="en-US" sz="1400" dirty="0">
                <a:solidFill>
                  <a:schemeClr val="tx1"/>
                </a:solidFill>
              </a:endParaRPr>
            </a:p>
          </p:txBody>
        </p:sp>
        <p:sp>
          <p:nvSpPr>
            <p:cNvPr id="209" name="正方形/長方形 208"/>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0" name="正方形/長方形 209"/>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32</a:t>
              </a:r>
              <a:endParaRPr lang="ja-JP" altLang="en-US" sz="1400" dirty="0">
                <a:solidFill>
                  <a:schemeClr val="tx1"/>
                </a:solidFill>
              </a:endParaRPr>
            </a:p>
          </p:txBody>
        </p:sp>
        <p:sp>
          <p:nvSpPr>
            <p:cNvPr id="211" name="正方形/長方形 210"/>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13</a:t>
              </a:r>
              <a:endParaRPr lang="ja-JP" altLang="en-US" sz="1400" dirty="0">
                <a:solidFill>
                  <a:schemeClr val="tx1"/>
                </a:solidFill>
              </a:endParaRPr>
            </a:p>
          </p:txBody>
        </p:sp>
        <p:sp>
          <p:nvSpPr>
            <p:cNvPr id="212" name="正方形/長方形 211"/>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13" name="正方形/長方形 212"/>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4" name="正方形/長方形 213"/>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24</a:t>
              </a:r>
              <a:endParaRPr lang="ja-JP" altLang="en-US" sz="1400" dirty="0">
                <a:solidFill>
                  <a:schemeClr val="tx1"/>
                </a:solidFill>
              </a:endParaRPr>
            </a:p>
          </p:txBody>
        </p:sp>
        <p:sp>
          <p:nvSpPr>
            <p:cNvPr id="215" name="正方形/長方形 214"/>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16" name="正方形/長方形 215"/>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7" name="正方形/長方形 216"/>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218" name="正方形/長方形 217"/>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45</a:t>
              </a:r>
              <a:endParaRPr lang="ja-JP" altLang="en-US" sz="1400" dirty="0">
                <a:solidFill>
                  <a:schemeClr val="tx1"/>
                </a:solidFill>
              </a:endParaRPr>
            </a:p>
          </p:txBody>
        </p:sp>
        <p:sp>
          <p:nvSpPr>
            <p:cNvPr id="219" name="正方形/長方形 218"/>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20" name="正方形/長方形 219"/>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56</a:t>
              </a:r>
              <a:endParaRPr lang="ja-JP" altLang="en-US" sz="1400" dirty="0">
                <a:solidFill>
                  <a:schemeClr val="tx1"/>
                </a:solidFill>
              </a:endParaRPr>
            </a:p>
          </p:txBody>
        </p:sp>
        <p:sp>
          <p:nvSpPr>
            <p:cNvPr id="221" name="正方形/長方形 220"/>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22" name="正方形/長方形 221"/>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67</a:t>
              </a:r>
              <a:endParaRPr lang="ja-JP" altLang="en-US" sz="1400" dirty="0">
                <a:solidFill>
                  <a:schemeClr val="tx1"/>
                </a:solidFill>
              </a:endParaRPr>
            </a:p>
          </p:txBody>
        </p:sp>
        <p:sp>
          <p:nvSpPr>
            <p:cNvPr id="223" name="正方形/長方形 222"/>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75</a:t>
              </a:r>
              <a:endParaRPr lang="ja-JP" altLang="en-US" sz="1400" dirty="0">
                <a:solidFill>
                  <a:schemeClr val="tx1"/>
                </a:solidFill>
              </a:endParaRPr>
            </a:p>
          </p:txBody>
        </p:sp>
        <p:sp>
          <p:nvSpPr>
            <p:cNvPr id="224" name="正方形/長方形 223"/>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25" name="正方形/長方形 224"/>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7</a:t>
              </a:r>
              <a:endParaRPr lang="ja-JP" altLang="en-US" sz="1400" dirty="0">
                <a:solidFill>
                  <a:schemeClr val="tx1"/>
                </a:solidFill>
              </a:endParaRPr>
            </a:p>
          </p:txBody>
        </p:sp>
        <p:sp>
          <p:nvSpPr>
            <p:cNvPr id="226" name="正方形/長方形 225"/>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27" name="正方形/長方形 226"/>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28" name="正方形/長方形 227"/>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29" name="正方形/長方形 228"/>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11</a:t>
              </a:r>
              <a:endParaRPr lang="ja-JP" altLang="en-US" sz="1400" dirty="0">
                <a:solidFill>
                  <a:schemeClr val="tx1"/>
                </a:solidFill>
              </a:endParaRPr>
            </a:p>
          </p:txBody>
        </p:sp>
        <p:sp>
          <p:nvSpPr>
            <p:cNvPr id="230" name="正方形/長方形 229"/>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31" name="正方形/長方形 230"/>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32" name="正方形/長方形 231"/>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34</a:t>
              </a:r>
              <a:endParaRPr lang="ja-JP" altLang="en-US" sz="1400" dirty="0">
                <a:solidFill>
                  <a:schemeClr val="tx1"/>
                </a:solidFill>
              </a:endParaRPr>
            </a:p>
          </p:txBody>
        </p:sp>
        <p:sp>
          <p:nvSpPr>
            <p:cNvPr id="233" name="正方形/長方形 232"/>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90</a:t>
              </a:r>
              <a:endParaRPr lang="ja-JP" altLang="en-US" sz="1400" dirty="0">
                <a:solidFill>
                  <a:schemeClr val="tx1"/>
                </a:solidFill>
              </a:endParaRPr>
            </a:p>
          </p:txBody>
        </p:sp>
        <p:sp>
          <p:nvSpPr>
            <p:cNvPr id="234" name="正方形/長方形 233"/>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5" name="正方形/長方形 234"/>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53</a:t>
              </a:r>
              <a:endParaRPr lang="ja-JP" altLang="en-US" sz="1400" dirty="0">
                <a:solidFill>
                  <a:schemeClr val="tx1"/>
                </a:solidFill>
              </a:endParaRPr>
            </a:p>
          </p:txBody>
        </p:sp>
        <p:sp>
          <p:nvSpPr>
            <p:cNvPr id="236" name="正方形/長方形 235"/>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7" name="正方形/長方形 236"/>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238" name="正方形/長方形 237"/>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9" name="正方形/長方形 238"/>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52</a:t>
              </a:r>
              <a:endParaRPr lang="ja-JP" altLang="en-US" sz="1400" dirty="0">
                <a:solidFill>
                  <a:schemeClr val="tx1"/>
                </a:solidFill>
              </a:endParaRPr>
            </a:p>
          </p:txBody>
        </p:sp>
        <p:sp>
          <p:nvSpPr>
            <p:cNvPr id="178" name="正方形/長方形 177"/>
            <p:cNvSpPr/>
            <p:nvPr/>
          </p:nvSpPr>
          <p:spPr>
            <a:xfrm>
              <a:off x="1263006" y="4651698"/>
              <a:ext cx="189851" cy="189851"/>
            </a:xfrm>
            <a:prstGeom prst="rect">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10</a:t>
              </a:r>
              <a:endParaRPr lang="ja-JP" altLang="en-US" sz="1400" dirty="0">
                <a:solidFill>
                  <a:schemeClr val="tx1"/>
                </a:solidFill>
              </a:endParaRPr>
            </a:p>
          </p:txBody>
        </p:sp>
      </p:grpSp>
      <p:sp>
        <p:nvSpPr>
          <p:cNvPr id="308" name="角丸四角形 307"/>
          <p:cNvSpPr/>
          <p:nvPr/>
        </p:nvSpPr>
        <p:spPr>
          <a:xfrm>
            <a:off x="1946228" y="7408224"/>
            <a:ext cx="8102165" cy="1632259"/>
          </a:xfrm>
          <a:prstGeom prst="round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9" name="グループ化 308"/>
          <p:cNvGrpSpPr/>
          <p:nvPr/>
        </p:nvGrpSpPr>
        <p:grpSpPr>
          <a:xfrm>
            <a:off x="5807459" y="7624289"/>
            <a:ext cx="949256" cy="949261"/>
            <a:chOff x="327667" y="3206248"/>
            <a:chExt cx="2043977" cy="2043981"/>
          </a:xfrm>
        </p:grpSpPr>
        <p:sp>
          <p:nvSpPr>
            <p:cNvPr id="310" name="正方形/長方形 309"/>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4" name="正方形/長方形 313"/>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5" name="正方形/長方形 314"/>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7" name="正方形/長方形 316"/>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正方形/長方形 317"/>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9" name="正方形/長方形 318"/>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0" name="正方形/長方形 319"/>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1" name="正方形/長方形 320"/>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2" name="正方形/長方形 321"/>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3" name="正方形/長方形 322"/>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4" name="正方形/長方形 323"/>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5" name="正方形/長方形 324"/>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6" name="正方形/長方形 325"/>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7" name="正方形/長方形 326"/>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8" name="正方形/長方形 327"/>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9" name="正方形/長方形 328"/>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0" name="正方形/長方形 329"/>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1" name="正方形/長方形 330"/>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2" name="正方形/長方形 331"/>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3" name="正方形/長方形 332"/>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4" name="正方形/長方形 333"/>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5" name="正方形/長方形 334"/>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6" name="正方形/長方形 335"/>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7" name="正方形/長方形 336"/>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38" name="グループ化 337"/>
          <p:cNvGrpSpPr/>
          <p:nvPr/>
        </p:nvGrpSpPr>
        <p:grpSpPr>
          <a:xfrm>
            <a:off x="7054584" y="7624289"/>
            <a:ext cx="949256" cy="949261"/>
            <a:chOff x="327667" y="3206248"/>
            <a:chExt cx="2043977" cy="2043981"/>
          </a:xfrm>
        </p:grpSpPr>
        <p:sp>
          <p:nvSpPr>
            <p:cNvPr id="339" name="正方形/長方形 338"/>
            <p:cNvSpPr/>
            <p:nvPr/>
          </p:nvSpPr>
          <p:spPr>
            <a:xfrm>
              <a:off x="736462" y="3615044"/>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0" name="正方形/長方形 339"/>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1" name="正方形/長方形 340"/>
            <p:cNvSpPr/>
            <p:nvPr/>
          </p:nvSpPr>
          <p:spPr>
            <a:xfrm>
              <a:off x="1554054"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2" name="正方形/長方形 341"/>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3" name="正方形/長方形 342"/>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4" name="正方形/長方形 343"/>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5" name="正方形/長方形 344"/>
            <p:cNvSpPr/>
            <p:nvPr/>
          </p:nvSpPr>
          <p:spPr>
            <a:xfrm>
              <a:off x="736462"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6" name="正方形/長方形 345"/>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7" name="正方形/長方形 346"/>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8" name="正方形/長方形 347"/>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9" name="正方形/長方形 348"/>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0" name="正方形/長方形 349"/>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1" name="正方形/長方形 350"/>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2" name="正方形/長方形 351"/>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3" name="正方形/長方形 352"/>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4" name="正方形/長方形 353"/>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5" name="正方形/長方形 354"/>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6" name="正方形/長方形 355"/>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7" name="正方形/長方形 356"/>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 name="正方形/長方形 357"/>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9" name="正方形/長方形 358"/>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0" name="正方形/長方形 359"/>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1" name="正方形/長方形 360"/>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2" name="正方形/長方形 361"/>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3" name="正方形/長方形 362"/>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4" name="正方形/長方形 363"/>
            <p:cNvSpPr/>
            <p:nvPr/>
          </p:nvSpPr>
          <p:spPr>
            <a:xfrm>
              <a:off x="1554054" y="4432633"/>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5" name="正方形/長方形 364"/>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6" name="正方形/長方形 365"/>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67" name="正方形/長方形 366"/>
          <p:cNvSpPr/>
          <p:nvPr/>
        </p:nvSpPr>
        <p:spPr>
          <a:xfrm>
            <a:off x="2094955" y="7624289"/>
            <a:ext cx="3779520" cy="1384995"/>
          </a:xfrm>
          <a:prstGeom prst="rect">
            <a:avLst/>
          </a:prstGeom>
        </p:spPr>
        <p:txBody>
          <a:bodyPr wrap="square">
            <a:spAutoFit/>
          </a:bodyPr>
          <a:lstStyle/>
          <a:p>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Structure Element</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値の線形フィルタのようなもの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円形のものが良く用いられる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8" name="グループ化 367"/>
          <p:cNvGrpSpPr/>
          <p:nvPr/>
        </p:nvGrpSpPr>
        <p:grpSpPr>
          <a:xfrm>
            <a:off x="8424210" y="7517610"/>
            <a:ext cx="1158413" cy="1162620"/>
            <a:chOff x="2021088" y="4536269"/>
            <a:chExt cx="1324150" cy="1328958"/>
          </a:xfrm>
        </p:grpSpPr>
        <p:sp>
          <p:nvSpPr>
            <p:cNvPr id="369" name="正方形/長方形 368"/>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0" name="正方形/長方形 369"/>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1" name="正方形/長方形 370"/>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2" name="正方形/長方形 371"/>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3" name="正方形/長方形 372"/>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4" name="正方形/長方形 373"/>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5" name="正方形/長方形 374"/>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6" name="正方形/長方形 375"/>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7" name="正方形/長方形 376"/>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8" name="正方形/長方形 377"/>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9" name="正方形/長方形 378"/>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0" name="正方形/長方形 379"/>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1" name="正方形/長方形 380"/>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2" name="正方形/長方形 381"/>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3" name="正方形/長方形 382"/>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4" name="正方形/長方形 383"/>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5" name="正方形/長方形 384"/>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6" name="正方形/長方形 385"/>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7" name="正方形/長方形 386"/>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8" name="正方形/長方形 387"/>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9" name="正方形/長方形 388"/>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0" name="正方形/長方形 389"/>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1" name="正方形/長方形 390"/>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3" name="正方形/長方形 392"/>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4" name="正方形/長方形 393"/>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5" name="正方形/長方形 394"/>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6" name="正方形/長方形 395"/>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7" name="正方形/長方形 396"/>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8" name="正方形/長方形 397"/>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9" name="正方形/長方形 398"/>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0" name="正方形/長方形 399"/>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1" name="正方形/長方形 400"/>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2" name="正方形/長方形 401"/>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3" name="正方形/長方形 402"/>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4" name="正方形/長方形 403"/>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5" name="正方形/長方形 404"/>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6" name="正方形/長方形 405"/>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7" name="正方形/長方形 406"/>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8" name="正方形/長方形 407"/>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9" name="正方形/長方形 408"/>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0" name="正方形/長方形 409"/>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1" name="正方形/長方形 410"/>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2" name="正方形/長方形 411"/>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3" name="正方形/長方形 412"/>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4" name="正方形/長方形 413"/>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5" name="正方形/長方形 414"/>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6" name="正方形/長方形 415"/>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7" name="正方形/長方形 416"/>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8" name="正方形/長方形 417"/>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9" name="正方形/長方形 418"/>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0" name="正方形/長方形 419"/>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1" name="正方形/長方形 420"/>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2" name="正方形/長方形 421"/>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3" name="正方形/長方形 422"/>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4" name="正方形/長方形 423"/>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5" name="正方形/長方形 424"/>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6" name="正方形/長方形 425"/>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7" name="正方形/長方形 426"/>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8" name="正方形/長方形 427"/>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9" name="正方形/長方形 428"/>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 name="正方形/長方形 429"/>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1" name="テキスト ボックス 430"/>
          <p:cNvSpPr txBox="1"/>
          <p:nvPr/>
        </p:nvSpPr>
        <p:spPr>
          <a:xfrm>
            <a:off x="5874476" y="8536655"/>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432" name="テキスト ボックス 431"/>
          <p:cNvSpPr txBox="1"/>
          <p:nvPr/>
        </p:nvSpPr>
        <p:spPr>
          <a:xfrm>
            <a:off x="7136619" y="8536655"/>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433" name="テキスト ボックス 432"/>
          <p:cNvSpPr txBox="1"/>
          <p:nvPr/>
        </p:nvSpPr>
        <p:spPr>
          <a:xfrm>
            <a:off x="8210547" y="8670669"/>
            <a:ext cx="1769074"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3pixel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の円</a:t>
            </a:r>
          </a:p>
        </p:txBody>
      </p:sp>
      <mc:AlternateContent xmlns:mc="http://schemas.openxmlformats.org/markup-compatibility/2006" xmlns:a14="http://schemas.microsoft.com/office/drawing/2010/main">
        <mc:Choice Requires="a14">
          <p:sp>
            <p:nvSpPr>
              <p:cNvPr id="435" name="正方形/長方形 434"/>
              <p:cNvSpPr/>
              <p:nvPr/>
            </p:nvSpPr>
            <p:spPr>
              <a:xfrm>
                <a:off x="8485439" y="3653880"/>
                <a:ext cx="2047997" cy="800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min</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35" name="正方形/長方形 434"/>
              <p:cNvSpPr>
                <a:spLocks noRot="1" noChangeAspect="1" noMove="1" noResize="1" noEditPoints="1" noAdjustHandles="1" noChangeArrowheads="1" noChangeShapeType="1" noTextEdit="1"/>
              </p:cNvSpPr>
              <p:nvPr/>
            </p:nvSpPr>
            <p:spPr>
              <a:xfrm>
                <a:off x="6961438" y="3653880"/>
                <a:ext cx="2047997" cy="800732"/>
              </a:xfrm>
              <a:prstGeom prst="rect">
                <a:avLst/>
              </a:prstGeom>
              <a:blipFill rotWithShape="0">
                <a:blip r:embed="rId2"/>
                <a:stretch>
                  <a:fillRect b="-758"/>
                </a:stretch>
              </a:blipFill>
            </p:spPr>
            <p:txBody>
              <a:bodyPr/>
              <a:lstStyle/>
              <a:p>
                <a:r>
                  <a:rPr lang="ja-JP" altLang="en-US">
                    <a:noFill/>
                  </a:rPr>
                  <a:t> </a:t>
                </a:r>
              </a:p>
            </p:txBody>
          </p:sp>
        </mc:Fallback>
      </mc:AlternateContent>
      <p:sp>
        <p:nvSpPr>
          <p:cNvPr id="499" name="正方形/長方形 498"/>
          <p:cNvSpPr/>
          <p:nvPr/>
        </p:nvSpPr>
        <p:spPr>
          <a:xfrm>
            <a:off x="1799604" y="4009261"/>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00" name="正方形/長方形 499"/>
              <p:cNvSpPr/>
              <p:nvPr/>
            </p:nvSpPr>
            <p:spPr>
              <a:xfrm>
                <a:off x="5619581" y="3652084"/>
                <a:ext cx="2083263" cy="8027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max</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m:rPr>
                            <m:sty m:val="p"/>
                          </m:rPr>
                          <a:rPr lang="en-US" altLang="ja-JP" sz="2000">
                            <a:latin typeface="Cambria Math"/>
                            <a:ea typeface="Cambria Math"/>
                            <a:cs typeface="Times New Roman" panose="02020603050405020304" pitchFamily="18" charset="0"/>
                          </a:rPr>
                          <m:t>B</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0" name="正方形/長方形 499"/>
              <p:cNvSpPr>
                <a:spLocks noRot="1" noChangeAspect="1" noMove="1" noResize="1" noEditPoints="1" noAdjustHandles="1" noChangeArrowheads="1" noChangeShapeType="1" noTextEdit="1"/>
              </p:cNvSpPr>
              <p:nvPr/>
            </p:nvSpPr>
            <p:spPr>
              <a:xfrm>
                <a:off x="4095580" y="3652084"/>
                <a:ext cx="2083263" cy="802784"/>
              </a:xfrm>
              <a:prstGeom prst="rect">
                <a:avLst/>
              </a:prstGeom>
              <a:blipFill rotWithShape="0">
                <a:blip r:embed="rId3"/>
                <a:stretch>
                  <a:fillRect b="-1515"/>
                </a:stretch>
              </a:blipFill>
            </p:spPr>
            <p:txBody>
              <a:bodyPr/>
              <a:lstStyle/>
              <a:p>
                <a:r>
                  <a:rPr lang="ja-JP" altLang="en-US">
                    <a:noFill/>
                  </a:rPr>
                  <a:t> </a:t>
                </a:r>
              </a:p>
            </p:txBody>
          </p:sp>
        </mc:Fallback>
      </mc:AlternateContent>
      <p:grpSp>
        <p:nvGrpSpPr>
          <p:cNvPr id="501" name="グループ化 500"/>
          <p:cNvGrpSpPr/>
          <p:nvPr/>
        </p:nvGrpSpPr>
        <p:grpSpPr>
          <a:xfrm>
            <a:off x="3811894" y="2208288"/>
            <a:ext cx="1258629" cy="1258636"/>
            <a:chOff x="327667" y="3206248"/>
            <a:chExt cx="2043977" cy="2043981"/>
          </a:xfrm>
        </p:grpSpPr>
        <p:sp>
          <p:nvSpPr>
            <p:cNvPr id="502" name="正方形/長方形 501"/>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3" name="正方形/長方形 502"/>
            <p:cNvSpPr/>
            <p:nvPr/>
          </p:nvSpPr>
          <p:spPr>
            <a:xfrm>
              <a:off x="1145257" y="3615042"/>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4" name="正方形/長方形 503"/>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5" name="正方形/長方形 504"/>
            <p:cNvSpPr/>
            <p:nvPr/>
          </p:nvSpPr>
          <p:spPr>
            <a:xfrm>
              <a:off x="736462"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6" name="正方形/長方形 505"/>
            <p:cNvSpPr/>
            <p:nvPr/>
          </p:nvSpPr>
          <p:spPr>
            <a:xfrm>
              <a:off x="1145257"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7" name="正方形/長方形 506"/>
            <p:cNvSpPr/>
            <p:nvPr/>
          </p:nvSpPr>
          <p:spPr>
            <a:xfrm>
              <a:off x="1554054"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8" name="正方形/長方形 507"/>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9" name="正方形/長方形 508"/>
            <p:cNvSpPr/>
            <p:nvPr/>
          </p:nvSpPr>
          <p:spPr>
            <a:xfrm>
              <a:off x="1145257" y="4432631"/>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0" name="正方形/長方形 509"/>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1" name="正方形/長方形 510"/>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2" name="正方形/長方形 511"/>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3" name="正方形/長方形 512"/>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4" name="正方形/長方形 513"/>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5" name="正方形/長方形 514"/>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6" name="正方形/長方形 515"/>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7" name="正方形/長方形 516"/>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8" name="正方形/長方形 517"/>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9" name="正方形/長方形 518"/>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0" name="正方形/長方形 519"/>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1" name="正方形/長方形 520"/>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2" name="正方形/長方形 521"/>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3" name="正方形/長方形 522"/>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4" name="正方形/長方形 523"/>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5" name="正方形/長方形 524"/>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6" name="正方形/長方形 525"/>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7" name="正方形/長方形 526"/>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8" name="正方形/長方形 527"/>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9" name="正方形/長方形 528"/>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0" name="正方形/長方形 529"/>
          <p:cNvSpPr/>
          <p:nvPr/>
        </p:nvSpPr>
        <p:spPr>
          <a:xfrm>
            <a:off x="3599919" y="3506503"/>
            <a:ext cx="1682577"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 Elem:</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B</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4" name="正方形/長方形 533"/>
          <p:cNvSpPr/>
          <p:nvPr/>
        </p:nvSpPr>
        <p:spPr>
          <a:xfrm>
            <a:off x="6021760" y="1438864"/>
            <a:ext cx="1319592"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Dilation</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5" name="正方形/長方形 534"/>
          <p:cNvSpPr/>
          <p:nvPr/>
        </p:nvSpPr>
        <p:spPr>
          <a:xfrm>
            <a:off x="8847308" y="1438864"/>
            <a:ext cx="1290738"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Erosion</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5715107" y="1891784"/>
            <a:ext cx="1762089" cy="1762096"/>
            <a:chOff x="-3065424" y="5626272"/>
            <a:chExt cx="1762089" cy="1762096"/>
          </a:xfrm>
        </p:grpSpPr>
        <p:sp>
          <p:nvSpPr>
            <p:cNvPr id="660" name="正方形/長方形 659"/>
            <p:cNvSpPr/>
            <p:nvPr/>
          </p:nvSpPr>
          <p:spPr>
            <a:xfrm>
              <a:off x="-3065424"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1" name="正方形/長方形 660"/>
            <p:cNvSpPr/>
            <p:nvPr/>
          </p:nvSpPr>
          <p:spPr>
            <a:xfrm>
              <a:off x="-3065424"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2" name="正方形/長方形 661"/>
            <p:cNvSpPr/>
            <p:nvPr/>
          </p:nvSpPr>
          <p:spPr>
            <a:xfrm>
              <a:off x="-3065424"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3" name="正方形/長方形 662"/>
            <p:cNvSpPr/>
            <p:nvPr/>
          </p:nvSpPr>
          <p:spPr>
            <a:xfrm>
              <a:off x="-3065424"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4" name="正方形/長方形 663"/>
            <p:cNvSpPr/>
            <p:nvPr/>
          </p:nvSpPr>
          <p:spPr>
            <a:xfrm>
              <a:off x="-3065424"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5" name="正方形/長方形 664"/>
            <p:cNvSpPr/>
            <p:nvPr/>
          </p:nvSpPr>
          <p:spPr>
            <a:xfrm>
              <a:off x="-3065424"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6" name="正方形/長方形 665"/>
            <p:cNvSpPr/>
            <p:nvPr/>
          </p:nvSpPr>
          <p:spPr>
            <a:xfrm>
              <a:off x="-3065424"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7" name="正方形/長方形 666"/>
            <p:cNvSpPr/>
            <p:nvPr/>
          </p:nvSpPr>
          <p:spPr>
            <a:xfrm>
              <a:off x="-2813697"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8" name="正方形/長方形 667"/>
            <p:cNvSpPr/>
            <p:nvPr/>
          </p:nvSpPr>
          <p:spPr>
            <a:xfrm>
              <a:off x="-2813697"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9" name="正方形/長方形 668"/>
            <p:cNvSpPr/>
            <p:nvPr/>
          </p:nvSpPr>
          <p:spPr>
            <a:xfrm>
              <a:off x="-2813697"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0" name="正方形/長方形 669"/>
            <p:cNvSpPr/>
            <p:nvPr/>
          </p:nvSpPr>
          <p:spPr>
            <a:xfrm>
              <a:off x="-2813697"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1" name="正方形/長方形 670"/>
            <p:cNvSpPr/>
            <p:nvPr/>
          </p:nvSpPr>
          <p:spPr>
            <a:xfrm>
              <a:off x="-2813697"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2" name="正方形/長方形 671"/>
            <p:cNvSpPr/>
            <p:nvPr/>
          </p:nvSpPr>
          <p:spPr>
            <a:xfrm>
              <a:off x="-2813697"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3" name="正方形/長方形 672"/>
            <p:cNvSpPr/>
            <p:nvPr/>
          </p:nvSpPr>
          <p:spPr>
            <a:xfrm>
              <a:off x="-2813697"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4" name="正方形/長方形 673"/>
            <p:cNvSpPr/>
            <p:nvPr/>
          </p:nvSpPr>
          <p:spPr>
            <a:xfrm>
              <a:off x="-2561970"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5" name="正方形/長方形 674"/>
            <p:cNvSpPr/>
            <p:nvPr/>
          </p:nvSpPr>
          <p:spPr>
            <a:xfrm>
              <a:off x="-2561970"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6" name="正方形/長方形 675"/>
            <p:cNvSpPr/>
            <p:nvPr/>
          </p:nvSpPr>
          <p:spPr>
            <a:xfrm>
              <a:off x="-2561970"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46</a:t>
              </a:r>
              <a:endParaRPr lang="ja-JP" altLang="en-US" sz="1400" dirty="0">
                <a:solidFill>
                  <a:schemeClr val="tx1"/>
                </a:solidFill>
              </a:endParaRPr>
            </a:p>
          </p:txBody>
        </p:sp>
        <p:sp>
          <p:nvSpPr>
            <p:cNvPr id="677" name="正方形/長方形 676"/>
            <p:cNvSpPr/>
            <p:nvPr/>
          </p:nvSpPr>
          <p:spPr>
            <a:xfrm>
              <a:off x="-2561970"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8" name="正方形/長方形 677"/>
            <p:cNvSpPr/>
            <p:nvPr/>
          </p:nvSpPr>
          <p:spPr>
            <a:xfrm>
              <a:off x="-2561970"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9" name="正方形/長方形 678"/>
            <p:cNvSpPr/>
            <p:nvPr/>
          </p:nvSpPr>
          <p:spPr>
            <a:xfrm>
              <a:off x="-2561970"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0" name="正方形/長方形 679"/>
            <p:cNvSpPr/>
            <p:nvPr/>
          </p:nvSpPr>
          <p:spPr>
            <a:xfrm>
              <a:off x="-2561970"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1" name="正方形/長方形 680"/>
            <p:cNvSpPr/>
            <p:nvPr/>
          </p:nvSpPr>
          <p:spPr>
            <a:xfrm>
              <a:off x="-2310243"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2" name="正方形/長方形 681"/>
            <p:cNvSpPr/>
            <p:nvPr/>
          </p:nvSpPr>
          <p:spPr>
            <a:xfrm>
              <a:off x="-2310243"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3" name="正方形/長方形 682"/>
            <p:cNvSpPr/>
            <p:nvPr/>
          </p:nvSpPr>
          <p:spPr>
            <a:xfrm>
              <a:off x="-2310243"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4" name="正方形/長方形 683"/>
            <p:cNvSpPr/>
            <p:nvPr/>
          </p:nvSpPr>
          <p:spPr>
            <a:xfrm>
              <a:off x="-2310243"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5" name="正方形/長方形 684"/>
            <p:cNvSpPr/>
            <p:nvPr/>
          </p:nvSpPr>
          <p:spPr>
            <a:xfrm>
              <a:off x="-2310243"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6" name="正方形/長方形 685"/>
            <p:cNvSpPr/>
            <p:nvPr/>
          </p:nvSpPr>
          <p:spPr>
            <a:xfrm>
              <a:off x="-2310243"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7" name="正方形/長方形 686"/>
            <p:cNvSpPr/>
            <p:nvPr/>
          </p:nvSpPr>
          <p:spPr>
            <a:xfrm>
              <a:off x="-2310243"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8" name="正方形/長方形 687"/>
            <p:cNvSpPr/>
            <p:nvPr/>
          </p:nvSpPr>
          <p:spPr>
            <a:xfrm>
              <a:off x="-2058516"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9" name="正方形/長方形 688"/>
            <p:cNvSpPr/>
            <p:nvPr/>
          </p:nvSpPr>
          <p:spPr>
            <a:xfrm>
              <a:off x="-2058516"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0" name="正方形/長方形 689"/>
            <p:cNvSpPr/>
            <p:nvPr/>
          </p:nvSpPr>
          <p:spPr>
            <a:xfrm>
              <a:off x="-2058516"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1" name="正方形/長方形 690"/>
            <p:cNvSpPr/>
            <p:nvPr/>
          </p:nvSpPr>
          <p:spPr>
            <a:xfrm>
              <a:off x="-2058516"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2" name="正方形/長方形 691"/>
            <p:cNvSpPr/>
            <p:nvPr/>
          </p:nvSpPr>
          <p:spPr>
            <a:xfrm>
              <a:off x="-2058516"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3" name="正方形/長方形 692"/>
            <p:cNvSpPr/>
            <p:nvPr/>
          </p:nvSpPr>
          <p:spPr>
            <a:xfrm>
              <a:off x="-2058516"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4" name="正方形/長方形 693"/>
            <p:cNvSpPr/>
            <p:nvPr/>
          </p:nvSpPr>
          <p:spPr>
            <a:xfrm>
              <a:off x="-2058516"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5" name="正方形/長方形 694"/>
            <p:cNvSpPr/>
            <p:nvPr/>
          </p:nvSpPr>
          <p:spPr>
            <a:xfrm>
              <a:off x="-1806789"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6" name="正方形/長方形 695"/>
            <p:cNvSpPr/>
            <p:nvPr/>
          </p:nvSpPr>
          <p:spPr>
            <a:xfrm>
              <a:off x="-1806789"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7" name="正方形/長方形 696"/>
            <p:cNvSpPr/>
            <p:nvPr/>
          </p:nvSpPr>
          <p:spPr>
            <a:xfrm>
              <a:off x="-1806789"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8" name="正方形/長方形 697"/>
            <p:cNvSpPr/>
            <p:nvPr/>
          </p:nvSpPr>
          <p:spPr>
            <a:xfrm>
              <a:off x="-1806789"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9" name="正方形/長方形 698"/>
            <p:cNvSpPr/>
            <p:nvPr/>
          </p:nvSpPr>
          <p:spPr>
            <a:xfrm>
              <a:off x="-1806789"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0" name="正方形/長方形 699"/>
            <p:cNvSpPr/>
            <p:nvPr/>
          </p:nvSpPr>
          <p:spPr>
            <a:xfrm>
              <a:off x="-1806789"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1" name="正方形/長方形 700"/>
            <p:cNvSpPr/>
            <p:nvPr/>
          </p:nvSpPr>
          <p:spPr>
            <a:xfrm>
              <a:off x="-1806789"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2" name="正方形/長方形 701"/>
            <p:cNvSpPr/>
            <p:nvPr/>
          </p:nvSpPr>
          <p:spPr>
            <a:xfrm>
              <a:off x="-1555062"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3" name="正方形/長方形 702"/>
            <p:cNvSpPr/>
            <p:nvPr/>
          </p:nvSpPr>
          <p:spPr>
            <a:xfrm>
              <a:off x="-1555062"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4" name="正方形/長方形 703"/>
            <p:cNvSpPr/>
            <p:nvPr/>
          </p:nvSpPr>
          <p:spPr>
            <a:xfrm>
              <a:off x="-1555062"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5" name="正方形/長方形 704"/>
            <p:cNvSpPr/>
            <p:nvPr/>
          </p:nvSpPr>
          <p:spPr>
            <a:xfrm>
              <a:off x="-1555062"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6" name="正方形/長方形 705"/>
            <p:cNvSpPr/>
            <p:nvPr/>
          </p:nvSpPr>
          <p:spPr>
            <a:xfrm>
              <a:off x="-1555062"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7" name="正方形/長方形 706"/>
            <p:cNvSpPr/>
            <p:nvPr/>
          </p:nvSpPr>
          <p:spPr>
            <a:xfrm>
              <a:off x="-1555062"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8" name="正方形/長方形 707"/>
            <p:cNvSpPr/>
            <p:nvPr/>
          </p:nvSpPr>
          <p:spPr>
            <a:xfrm>
              <a:off x="-1555062"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grpSp>
      <p:grpSp>
        <p:nvGrpSpPr>
          <p:cNvPr id="709" name="グループ化 708"/>
          <p:cNvGrpSpPr/>
          <p:nvPr/>
        </p:nvGrpSpPr>
        <p:grpSpPr>
          <a:xfrm>
            <a:off x="8597562" y="1891784"/>
            <a:ext cx="1762089" cy="1762096"/>
            <a:chOff x="-3065424" y="5626272"/>
            <a:chExt cx="1762089" cy="1762096"/>
          </a:xfrm>
        </p:grpSpPr>
        <p:sp>
          <p:nvSpPr>
            <p:cNvPr id="710" name="正方形/長方形 709"/>
            <p:cNvSpPr/>
            <p:nvPr/>
          </p:nvSpPr>
          <p:spPr>
            <a:xfrm>
              <a:off x="-3065424"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1" name="正方形/長方形 710"/>
            <p:cNvSpPr/>
            <p:nvPr/>
          </p:nvSpPr>
          <p:spPr>
            <a:xfrm>
              <a:off x="-3065424"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2" name="正方形/長方形 711"/>
            <p:cNvSpPr/>
            <p:nvPr/>
          </p:nvSpPr>
          <p:spPr>
            <a:xfrm>
              <a:off x="-3065424"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3" name="正方形/長方形 712"/>
            <p:cNvSpPr/>
            <p:nvPr/>
          </p:nvSpPr>
          <p:spPr>
            <a:xfrm>
              <a:off x="-3065424"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4" name="正方形/長方形 713"/>
            <p:cNvSpPr/>
            <p:nvPr/>
          </p:nvSpPr>
          <p:spPr>
            <a:xfrm>
              <a:off x="-3065424"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5" name="正方形/長方形 714"/>
            <p:cNvSpPr/>
            <p:nvPr/>
          </p:nvSpPr>
          <p:spPr>
            <a:xfrm>
              <a:off x="-3065424"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6" name="正方形/長方形 715"/>
            <p:cNvSpPr/>
            <p:nvPr/>
          </p:nvSpPr>
          <p:spPr>
            <a:xfrm>
              <a:off x="-3065424"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7" name="正方形/長方形 716"/>
            <p:cNvSpPr/>
            <p:nvPr/>
          </p:nvSpPr>
          <p:spPr>
            <a:xfrm>
              <a:off x="-2813697"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8" name="正方形/長方形 717"/>
            <p:cNvSpPr/>
            <p:nvPr/>
          </p:nvSpPr>
          <p:spPr>
            <a:xfrm>
              <a:off x="-2813697"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9" name="正方形/長方形 718"/>
            <p:cNvSpPr/>
            <p:nvPr/>
          </p:nvSpPr>
          <p:spPr>
            <a:xfrm>
              <a:off x="-2813697"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0" name="正方形/長方形 719"/>
            <p:cNvSpPr/>
            <p:nvPr/>
          </p:nvSpPr>
          <p:spPr>
            <a:xfrm>
              <a:off x="-2813697"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1" name="正方形/長方形 720"/>
            <p:cNvSpPr/>
            <p:nvPr/>
          </p:nvSpPr>
          <p:spPr>
            <a:xfrm>
              <a:off x="-2813697"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2" name="正方形/長方形 721"/>
            <p:cNvSpPr/>
            <p:nvPr/>
          </p:nvSpPr>
          <p:spPr>
            <a:xfrm>
              <a:off x="-2813697"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3" name="正方形/長方形 722"/>
            <p:cNvSpPr/>
            <p:nvPr/>
          </p:nvSpPr>
          <p:spPr>
            <a:xfrm>
              <a:off x="-2813697"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4" name="正方形/長方形 723"/>
            <p:cNvSpPr/>
            <p:nvPr/>
          </p:nvSpPr>
          <p:spPr>
            <a:xfrm>
              <a:off x="-2561970"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5" name="正方形/長方形 724"/>
            <p:cNvSpPr/>
            <p:nvPr/>
          </p:nvSpPr>
          <p:spPr>
            <a:xfrm>
              <a:off x="-2561970"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6" name="正方形/長方形 725"/>
            <p:cNvSpPr/>
            <p:nvPr/>
          </p:nvSpPr>
          <p:spPr>
            <a:xfrm>
              <a:off x="-2561970"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a:t>
              </a:r>
              <a:endParaRPr lang="ja-JP" altLang="en-US" sz="1400" dirty="0">
                <a:solidFill>
                  <a:schemeClr val="tx1"/>
                </a:solidFill>
              </a:endParaRPr>
            </a:p>
          </p:txBody>
        </p:sp>
        <p:sp>
          <p:nvSpPr>
            <p:cNvPr id="727" name="正方形/長方形 726"/>
            <p:cNvSpPr/>
            <p:nvPr/>
          </p:nvSpPr>
          <p:spPr>
            <a:xfrm>
              <a:off x="-2561970"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8" name="正方形/長方形 727"/>
            <p:cNvSpPr/>
            <p:nvPr/>
          </p:nvSpPr>
          <p:spPr>
            <a:xfrm>
              <a:off x="-2561970"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9" name="正方形/長方形 728"/>
            <p:cNvSpPr/>
            <p:nvPr/>
          </p:nvSpPr>
          <p:spPr>
            <a:xfrm>
              <a:off x="-2561970"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0" name="正方形/長方形 729"/>
            <p:cNvSpPr/>
            <p:nvPr/>
          </p:nvSpPr>
          <p:spPr>
            <a:xfrm>
              <a:off x="-2561970"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1" name="正方形/長方形 730"/>
            <p:cNvSpPr/>
            <p:nvPr/>
          </p:nvSpPr>
          <p:spPr>
            <a:xfrm>
              <a:off x="-2310243"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2" name="正方形/長方形 731"/>
            <p:cNvSpPr/>
            <p:nvPr/>
          </p:nvSpPr>
          <p:spPr>
            <a:xfrm>
              <a:off x="-2310243"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3" name="正方形/長方形 732"/>
            <p:cNvSpPr/>
            <p:nvPr/>
          </p:nvSpPr>
          <p:spPr>
            <a:xfrm>
              <a:off x="-2310243"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4" name="正方形/長方形 733"/>
            <p:cNvSpPr/>
            <p:nvPr/>
          </p:nvSpPr>
          <p:spPr>
            <a:xfrm>
              <a:off x="-2310243"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5" name="正方形/長方形 734"/>
            <p:cNvSpPr/>
            <p:nvPr/>
          </p:nvSpPr>
          <p:spPr>
            <a:xfrm>
              <a:off x="-2310243"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6" name="正方形/長方形 735"/>
            <p:cNvSpPr/>
            <p:nvPr/>
          </p:nvSpPr>
          <p:spPr>
            <a:xfrm>
              <a:off x="-2310243"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7" name="正方形/長方形 736"/>
            <p:cNvSpPr/>
            <p:nvPr/>
          </p:nvSpPr>
          <p:spPr>
            <a:xfrm>
              <a:off x="-2310243"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8" name="正方形/長方形 737"/>
            <p:cNvSpPr/>
            <p:nvPr/>
          </p:nvSpPr>
          <p:spPr>
            <a:xfrm>
              <a:off x="-2058516"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9" name="正方形/長方形 738"/>
            <p:cNvSpPr/>
            <p:nvPr/>
          </p:nvSpPr>
          <p:spPr>
            <a:xfrm>
              <a:off x="-2058516"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0" name="正方形/長方形 739"/>
            <p:cNvSpPr/>
            <p:nvPr/>
          </p:nvSpPr>
          <p:spPr>
            <a:xfrm>
              <a:off x="-2058516"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1" name="正方形/長方形 740"/>
            <p:cNvSpPr/>
            <p:nvPr/>
          </p:nvSpPr>
          <p:spPr>
            <a:xfrm>
              <a:off x="-2058516"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2" name="正方形/長方形 741"/>
            <p:cNvSpPr/>
            <p:nvPr/>
          </p:nvSpPr>
          <p:spPr>
            <a:xfrm>
              <a:off x="-2058516"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3" name="正方形/長方形 742"/>
            <p:cNvSpPr/>
            <p:nvPr/>
          </p:nvSpPr>
          <p:spPr>
            <a:xfrm>
              <a:off x="-2058516"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4" name="正方形/長方形 743"/>
            <p:cNvSpPr/>
            <p:nvPr/>
          </p:nvSpPr>
          <p:spPr>
            <a:xfrm>
              <a:off x="-2058516"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5" name="正方形/長方形 744"/>
            <p:cNvSpPr/>
            <p:nvPr/>
          </p:nvSpPr>
          <p:spPr>
            <a:xfrm>
              <a:off x="-1806789"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6" name="正方形/長方形 745"/>
            <p:cNvSpPr/>
            <p:nvPr/>
          </p:nvSpPr>
          <p:spPr>
            <a:xfrm>
              <a:off x="-1806789"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7" name="正方形/長方形 746"/>
            <p:cNvSpPr/>
            <p:nvPr/>
          </p:nvSpPr>
          <p:spPr>
            <a:xfrm>
              <a:off x="-1806789"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8" name="正方形/長方形 747"/>
            <p:cNvSpPr/>
            <p:nvPr/>
          </p:nvSpPr>
          <p:spPr>
            <a:xfrm>
              <a:off x="-1806789"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9" name="正方形/長方形 748"/>
            <p:cNvSpPr/>
            <p:nvPr/>
          </p:nvSpPr>
          <p:spPr>
            <a:xfrm>
              <a:off x="-1806789"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0" name="正方形/長方形 749"/>
            <p:cNvSpPr/>
            <p:nvPr/>
          </p:nvSpPr>
          <p:spPr>
            <a:xfrm>
              <a:off x="-1806789"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1" name="正方形/長方形 750"/>
            <p:cNvSpPr/>
            <p:nvPr/>
          </p:nvSpPr>
          <p:spPr>
            <a:xfrm>
              <a:off x="-1806789"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2" name="正方形/長方形 751"/>
            <p:cNvSpPr/>
            <p:nvPr/>
          </p:nvSpPr>
          <p:spPr>
            <a:xfrm>
              <a:off x="-1555062"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3" name="正方形/長方形 752"/>
            <p:cNvSpPr/>
            <p:nvPr/>
          </p:nvSpPr>
          <p:spPr>
            <a:xfrm>
              <a:off x="-1555062"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4" name="正方形/長方形 753"/>
            <p:cNvSpPr/>
            <p:nvPr/>
          </p:nvSpPr>
          <p:spPr>
            <a:xfrm>
              <a:off x="-1555062"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5" name="正方形/長方形 754"/>
            <p:cNvSpPr/>
            <p:nvPr/>
          </p:nvSpPr>
          <p:spPr>
            <a:xfrm>
              <a:off x="-1555062"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6" name="正方形/長方形 755"/>
            <p:cNvSpPr/>
            <p:nvPr/>
          </p:nvSpPr>
          <p:spPr>
            <a:xfrm>
              <a:off x="-1555062"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7" name="正方形/長方形 756"/>
            <p:cNvSpPr/>
            <p:nvPr/>
          </p:nvSpPr>
          <p:spPr>
            <a:xfrm>
              <a:off x="-1555062"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8" name="正方形/長方形 757"/>
            <p:cNvSpPr/>
            <p:nvPr/>
          </p:nvSpPr>
          <p:spPr>
            <a:xfrm>
              <a:off x="-1555062"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grpSp>
      <p:sp>
        <p:nvSpPr>
          <p:cNvPr id="759" name="正方形/長方形 758"/>
          <p:cNvSpPr/>
          <p:nvPr/>
        </p:nvSpPr>
        <p:spPr>
          <a:xfrm>
            <a:off x="1965577" y="4830770"/>
            <a:ext cx="617027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注目画素に</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を重ね、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周囲の</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最大値</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を新たな画素値とする</a:t>
            </a:r>
          </a:p>
        </p:txBody>
      </p:sp>
    </p:spTree>
    <p:extLst>
      <p:ext uri="{BB962C8B-B14F-4D97-AF65-F5344CB8AC3E}">
        <p14:creationId xmlns:p14="http://schemas.microsoft.com/office/powerpoint/2010/main" val="7639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59259E-6 L -0.16406 -0.00023 " pathEditMode="relative" rAng="0" ptsTypes="AA">
                                      <p:cBhvr>
                                        <p:cTn id="6" dur="1000" fill="hold"/>
                                        <p:tgtEl>
                                          <p:spTgt spid="501"/>
                                        </p:tgtEl>
                                        <p:attrNameLst>
                                          <p:attrName>ppt_x</p:attrName>
                                          <p:attrName>ppt_y</p:attrName>
                                        </p:attrNameLst>
                                      </p:cBhvr>
                                      <p:rCtr x="-820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123262" y="877887"/>
            <a:ext cx="7622719" cy="4703594"/>
            <a:chOff x="180161" y="877887"/>
            <a:chExt cx="8054518" cy="4970035"/>
          </a:xfrm>
        </p:grpSpPr>
        <p:pic>
          <p:nvPicPr>
            <p:cNvPr id="18434" name="Picture 2" descr="C:\Users\takashi\Desktop\sample1gray - コピー.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162"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takashi\Desktop\ero.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441"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takashi\Desktop\edge.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61"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C:\Users\takashi\Desktop\dil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540"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Users\takashi\Desktop\open.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7440"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9" name="Picture 7" descr="C:\Users\takashi\Desktop\close.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8539"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grpSp>
      <p:sp>
        <p:nvSpPr>
          <p:cNvPr id="760" name="正方形/長方形 759"/>
          <p:cNvSpPr/>
          <p:nvPr/>
        </p:nvSpPr>
        <p:spPr>
          <a:xfrm>
            <a:off x="5493186" y="6515582"/>
            <a:ext cx="4482317"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は、すべて</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=10</a:t>
            </a:r>
            <a:r>
              <a:rPr lang="ja-JP" altLang="en-US" i="1" dirty="0">
                <a:latin typeface="メイリオ" panose="020B0604030504040204" pitchFamily="50" charset="-128"/>
                <a:ea typeface="メイリオ" panose="020B0604030504040204" pitchFamily="50" charset="-128"/>
                <a:cs typeface="メイリオ" panose="020B0604030504040204" pitchFamily="50" charset="-128"/>
              </a:rPr>
              <a:t>の円</a:t>
            </a:r>
          </a:p>
        </p:txBody>
      </p:sp>
      <p:sp>
        <p:nvSpPr>
          <p:cNvPr id="761" name="正方形/長方形 760"/>
          <p:cNvSpPr/>
          <p:nvPr/>
        </p:nvSpPr>
        <p:spPr>
          <a:xfrm>
            <a:off x="2123262" y="294774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2" name="正方形/長方形 761"/>
          <p:cNvSpPr/>
          <p:nvPr/>
        </p:nvSpPr>
        <p:spPr>
          <a:xfrm>
            <a:off x="4305300" y="2947744"/>
            <a:ext cx="3384820" cy="369332"/>
          </a:xfrm>
          <a:prstGeom prst="rect">
            <a:avLst/>
          </a:prstGeom>
        </p:spPr>
        <p:txBody>
          <a:bodyPr wrap="squar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明るい領域が収縮</a:t>
            </a:r>
          </a:p>
        </p:txBody>
      </p:sp>
      <p:sp>
        <p:nvSpPr>
          <p:cNvPr id="763" name="正方形/長方形 762"/>
          <p:cNvSpPr/>
          <p:nvPr/>
        </p:nvSpPr>
        <p:spPr>
          <a:xfrm>
            <a:off x="7448821" y="2947744"/>
            <a:ext cx="3086191" cy="369332"/>
          </a:xfrm>
          <a:prstGeom prst="rect">
            <a:avLst/>
          </a:prstGeom>
        </p:spPr>
        <p:txBody>
          <a:bodyPr wrap="squar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明るい領域が膨張</a:t>
            </a:r>
          </a:p>
        </p:txBody>
      </p:sp>
      <p:sp>
        <p:nvSpPr>
          <p:cNvPr id="764" name="正方形/長方形 763"/>
          <p:cNvSpPr/>
          <p:nvPr/>
        </p:nvSpPr>
        <p:spPr>
          <a:xfrm>
            <a:off x="1956724" y="5606881"/>
            <a:ext cx="2736647"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Dilate – Erode: edge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ような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ものが抽出出来る</a:t>
            </a:r>
          </a:p>
        </p:txBody>
      </p:sp>
      <p:sp>
        <p:nvSpPr>
          <p:cNvPr id="765" name="正方形/長方形 764"/>
          <p:cNvSpPr/>
          <p:nvPr/>
        </p:nvSpPr>
        <p:spPr>
          <a:xfrm>
            <a:off x="4660722" y="5606881"/>
            <a:ext cx="2972289" cy="646331"/>
          </a:xfrm>
          <a:prstGeom prst="rect">
            <a:avLst/>
          </a:prstGeom>
        </p:spPr>
        <p:txBody>
          <a:bodyPr wrap="none">
            <a:spAutoFit/>
          </a:bodyPr>
          <a:lstStyle/>
          <a:p>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Openinig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細かい明領域が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閉じる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無くなる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766" name="正方形/長方形 765"/>
          <p:cNvSpPr/>
          <p:nvPr/>
        </p:nvSpPr>
        <p:spPr>
          <a:xfrm>
            <a:off x="7527416" y="5606881"/>
            <a:ext cx="278794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Closing: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細かい暗領域が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閉じる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無くなる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6" name="タイトル 1"/>
          <p:cNvSpPr txBox="1">
            <a:spLocks/>
          </p:cNvSpPr>
          <p:nvPr/>
        </p:nvSpPr>
        <p:spPr>
          <a:xfrm>
            <a:off x="1981200" y="124990"/>
            <a:ext cx="8229600" cy="5394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a:latin typeface="メイリオ" panose="020B0604030504040204" pitchFamily="50" charset="-128"/>
                <a:ea typeface="メイリオ" panose="020B0604030504040204" pitchFamily="50" charset="-128"/>
                <a:cs typeface="メイリオ" panose="020B0604030504040204" pitchFamily="50" charset="-128"/>
              </a:rPr>
              <a:t>グレースケール画像の</a:t>
            </a:r>
            <a:r>
              <a:rPr lang="en-US" altLang="ja-JP" sz="2800">
                <a:latin typeface="メイリオ" panose="020B0604030504040204" pitchFamily="50" charset="-128"/>
                <a:ea typeface="メイリオ" panose="020B0604030504040204" pitchFamily="50" charset="-128"/>
                <a:cs typeface="メイリオ" panose="020B0604030504040204" pitchFamily="50" charset="-128"/>
              </a:rPr>
              <a:t>Morphological operation</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14214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Top-hat transform </a:t>
            </a:r>
            <a:r>
              <a:rPr lang="ja-JP" altLang="en-US" sz="3200" dirty="0"/>
              <a:t>による背景除去</a:t>
            </a:r>
          </a:p>
        </p:txBody>
      </p:sp>
      <p:sp>
        <p:nvSpPr>
          <p:cNvPr id="4" name="テキスト ボックス 3"/>
          <p:cNvSpPr txBox="1"/>
          <p:nvPr/>
        </p:nvSpPr>
        <p:spPr>
          <a:xfrm>
            <a:off x="2053241" y="3061466"/>
            <a:ext cx="1058303"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4433160" y="3048766"/>
            <a:ext cx="1232453"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a:off x="5958396" y="3061466"/>
            <a:ext cx="3401504" cy="707886"/>
          </a:xfrm>
          <a:prstGeom prst="rect">
            <a:avLst/>
          </a:prstGeom>
          <a:noFill/>
        </p:spPr>
        <p:txBody>
          <a:bodyPr wrap="squar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=Dilate(Erode(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8810214" y="3036066"/>
            <a:ext cx="1558440" cy="400110"/>
          </a:xfrm>
          <a:prstGeom prst="rect">
            <a:avLst/>
          </a:prstGeom>
          <a:noFill/>
        </p:spPr>
        <p:txBody>
          <a:bodyPr wrap="none" rtlCol="0">
            <a:spAutoFit/>
          </a:bodyPr>
          <a:lstStyle/>
          <a:p>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I - Open</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テキスト ボックス 48"/>
          <p:cNvSpPr txBox="1"/>
          <p:nvPr/>
        </p:nvSpPr>
        <p:spPr>
          <a:xfrm>
            <a:off x="6272790" y="3878588"/>
            <a:ext cx="3736087" cy="461665"/>
          </a:xfrm>
          <a:prstGeom prst="rect">
            <a:avLst/>
          </a:prstGeom>
          <a:noFill/>
        </p:spPr>
        <p:txBody>
          <a:bodyPr wrap="none" rtlCol="0">
            <a:spAutoFit/>
          </a:bodyPr>
          <a:lstStyle/>
          <a:p>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TopHat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 - Open</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テキスト ボックス 50"/>
          <p:cNvSpPr txBox="1"/>
          <p:nvPr/>
        </p:nvSpPr>
        <p:spPr>
          <a:xfrm>
            <a:off x="6548074" y="4278698"/>
            <a:ext cx="3780202" cy="1015663"/>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で消えた部分を強調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背景の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Shade</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を消す効果がある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暗い背景に有向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6357206" y="5354805"/>
            <a:ext cx="4310795" cy="1399295"/>
            <a:chOff x="5096729" y="5263279"/>
            <a:chExt cx="4310795" cy="1399295"/>
          </a:xfrm>
        </p:grpSpPr>
        <p:sp>
          <p:nvSpPr>
            <p:cNvPr id="50" name="テキスト ボックス 49"/>
            <p:cNvSpPr txBox="1"/>
            <p:nvPr/>
          </p:nvSpPr>
          <p:spPr>
            <a:xfrm>
              <a:off x="5096729" y="5263279"/>
              <a:ext cx="4310795" cy="461665"/>
            </a:xfrm>
            <a:prstGeom prst="rect">
              <a:avLst/>
            </a:prstGeom>
            <a:noFill/>
          </p:spPr>
          <p:txBody>
            <a:bodyPr wrap="none" rtlCol="0">
              <a:spAutoFit/>
            </a:bodyPr>
            <a:lstStyle/>
            <a:p>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BottomHat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Close</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I</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5372014" y="5646911"/>
              <a:ext cx="3780202" cy="1015663"/>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で消えた部分を強調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背景の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Shade</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を消す効果がある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明るい背景に有向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テキスト ボックス 52"/>
          <p:cNvSpPr txBox="1"/>
          <p:nvPr/>
        </p:nvSpPr>
        <p:spPr>
          <a:xfrm>
            <a:off x="2027710" y="6260712"/>
            <a:ext cx="131478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を二値化</a:t>
            </a:r>
          </a:p>
        </p:txBody>
      </p:sp>
      <p:sp>
        <p:nvSpPr>
          <p:cNvPr id="54" name="テキスト ボックス 53"/>
          <p:cNvSpPr txBox="1"/>
          <p:nvPr/>
        </p:nvSpPr>
        <p:spPr>
          <a:xfrm>
            <a:off x="3988886" y="6260712"/>
            <a:ext cx="2419060" cy="400110"/>
          </a:xfrm>
          <a:prstGeom prst="rect">
            <a:avLst/>
          </a:prstGeom>
          <a:noFill/>
        </p:spPr>
        <p:txBody>
          <a:bodyPr wrap="none" rtlCol="0">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TopHat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1717116" y="817907"/>
            <a:ext cx="8700599" cy="2230859"/>
            <a:chOff x="193114" y="619404"/>
            <a:chExt cx="9474781" cy="2429362"/>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114" y="619404"/>
              <a:ext cx="1941006" cy="242936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372" y="619404"/>
              <a:ext cx="1941006" cy="2429362"/>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5631" y="619404"/>
              <a:ext cx="1941006" cy="2429362"/>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6889" y="619404"/>
              <a:ext cx="1941006" cy="2429362"/>
            </a:xfrm>
            <a:prstGeom prst="rect">
              <a:avLst/>
            </a:prstGeom>
          </p:spPr>
        </p:pic>
      </p:grpSp>
      <p:pic>
        <p:nvPicPr>
          <p:cNvPr id="10" name="図 9"/>
          <p:cNvPicPr>
            <a:picLocks noChangeAspect="1"/>
          </p:cNvPicPr>
          <p:nvPr/>
        </p:nvPicPr>
        <p:blipFill>
          <a:blip r:embed="rId7"/>
          <a:stretch>
            <a:fillRect/>
          </a:stretch>
        </p:blipFill>
        <p:spPr>
          <a:xfrm>
            <a:off x="1804432" y="4066403"/>
            <a:ext cx="1769749" cy="2222885"/>
          </a:xfrm>
          <a:prstGeom prst="rect">
            <a:avLst/>
          </a:prstGeom>
        </p:spPr>
      </p:pic>
      <p:pic>
        <p:nvPicPr>
          <p:cNvPr id="11" name="図 10"/>
          <p:cNvPicPr>
            <a:picLocks noChangeAspect="1"/>
          </p:cNvPicPr>
          <p:nvPr/>
        </p:nvPicPr>
        <p:blipFill>
          <a:blip r:embed="rId8"/>
          <a:stretch>
            <a:fillRect/>
          </a:stretch>
        </p:blipFill>
        <p:spPr>
          <a:xfrm>
            <a:off x="4204771" y="4052932"/>
            <a:ext cx="1757162" cy="2207781"/>
          </a:xfrm>
          <a:prstGeom prst="rect">
            <a:avLst/>
          </a:prstGeom>
        </p:spPr>
      </p:pic>
    </p:spTree>
    <p:extLst>
      <p:ext uri="{BB962C8B-B14F-4D97-AF65-F5344CB8AC3E}">
        <p14:creationId xmlns:p14="http://schemas.microsoft.com/office/powerpoint/2010/main" val="226116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1219"/>
            <a:ext cx="8229600" cy="539430"/>
          </a:xfrm>
        </p:spPr>
        <p:txBody>
          <a:bodyPr>
            <a:noAutofit/>
          </a:bodyPr>
          <a:lstStyle/>
          <a:p>
            <a:r>
              <a:rPr lang="ja-JP" altLang="en-US" sz="3200" dirty="0"/>
              <a:t>まとめ </a:t>
            </a:r>
            <a:r>
              <a:rPr lang="en-US" altLang="ja-JP" sz="3200" dirty="0" smtClean="0"/>
              <a:t>: </a:t>
            </a:r>
            <a:r>
              <a:rPr lang="ja-JP" altLang="en-US" sz="3200" b="1" dirty="0" smtClean="0"/>
              <a:t>モーフォロジー</a:t>
            </a:r>
            <a:r>
              <a:rPr lang="ja-JP" altLang="en-US" sz="3200" b="1" dirty="0"/>
              <a:t>演算</a:t>
            </a:r>
            <a:endParaRPr lang="ja-JP" altLang="en-US" sz="3200" dirty="0"/>
          </a:p>
        </p:txBody>
      </p:sp>
      <p:sp>
        <p:nvSpPr>
          <p:cNvPr id="3" name="テキスト ボックス 2"/>
          <p:cNvSpPr txBox="1"/>
          <p:nvPr/>
        </p:nvSpPr>
        <p:spPr>
          <a:xfrm>
            <a:off x="2042161" y="1123942"/>
            <a:ext cx="4185761"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集合理論に基づく画像処理法</a:t>
            </a:r>
          </a:p>
        </p:txBody>
      </p:sp>
      <p:sp>
        <p:nvSpPr>
          <p:cNvPr id="39" name="テキスト ボックス 38"/>
          <p:cNvSpPr txBox="1"/>
          <p:nvPr/>
        </p:nvSpPr>
        <p:spPr>
          <a:xfrm>
            <a:off x="2110740" y="2798424"/>
            <a:ext cx="1415772"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pic>
        <p:nvPicPr>
          <p:cNvPr id="40" name="Picture 2" descr="http://upload.wikimedia.org/wikipedia/commons/8/8d/Dil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2" t="7306" r="8892" b="10023"/>
          <a:stretch/>
        </p:blipFill>
        <p:spPr bwMode="auto">
          <a:xfrm>
            <a:off x="5864391" y="1548857"/>
            <a:ext cx="1461547" cy="1390672"/>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2438000" y="1803467"/>
            <a:ext cx="913652" cy="90001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2" name="グループ化 41"/>
          <p:cNvGrpSpPr/>
          <p:nvPr/>
        </p:nvGrpSpPr>
        <p:grpSpPr>
          <a:xfrm>
            <a:off x="4143842" y="2051610"/>
            <a:ext cx="447193" cy="447193"/>
            <a:chOff x="2733675" y="3616325"/>
            <a:chExt cx="519906" cy="519906"/>
          </a:xfrm>
        </p:grpSpPr>
        <p:sp>
          <p:nvSpPr>
            <p:cNvPr id="46" name="円/楕円 45"/>
            <p:cNvSpPr/>
            <p:nvPr/>
          </p:nvSpPr>
          <p:spPr>
            <a:xfrm>
              <a:off x="2733675" y="3616325"/>
              <a:ext cx="519906" cy="51990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2970769" y="3853419"/>
              <a:ext cx="45719" cy="45719"/>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48" name="Picture 4" descr="http://upload.wikimedia.org/wikipedia/commons/3/3a/Erosion.png"/>
          <p:cNvPicPr>
            <a:picLocks noChangeAspect="1" noChangeArrowheads="1"/>
          </p:cNvPicPr>
          <p:nvPr/>
        </p:nvPicPr>
        <p:blipFill rotWithShape="1">
          <a:blip r:embed="rId3">
            <a:extLst>
              <a:ext uri="{28A0092B-C50C-407E-A947-70E740481C1C}">
                <a14:useLocalDpi xmlns:a14="http://schemas.microsoft.com/office/drawing/2010/main" val="0"/>
              </a:ext>
            </a:extLst>
          </a:blip>
          <a:srcRect l="19184" t="16619" r="18223" b="21080"/>
          <a:stretch/>
        </p:blipFill>
        <p:spPr bwMode="auto">
          <a:xfrm>
            <a:off x="8152412" y="1682341"/>
            <a:ext cx="1145158" cy="1123703"/>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p:cNvSpPr txBox="1"/>
          <p:nvPr/>
        </p:nvSpPr>
        <p:spPr>
          <a:xfrm>
            <a:off x="3519547" y="2694722"/>
            <a:ext cx="1686680" cy="707886"/>
          </a:xfrm>
          <a:prstGeom prst="rect">
            <a:avLst/>
          </a:prstGeom>
          <a:noFill/>
        </p:spPr>
        <p:txBody>
          <a:bodyPr wrap="none" rtlCol="0">
            <a:spAutoFit/>
          </a:bodyPr>
          <a:lstStyle/>
          <a:p>
            <a:pPr algn="ctr">
              <a:lnSpc>
                <a:spcPts val="2400"/>
              </a:lnSpc>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Structure </a:t>
            </a:r>
          </a:p>
          <a:p>
            <a:pPr algn="ctr">
              <a:lnSpc>
                <a:spcPts val="2400"/>
              </a:lnSpc>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Element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6075353" y="2894944"/>
            <a:ext cx="1045479" cy="461665"/>
          </a:xfrm>
          <a:prstGeom prst="rect">
            <a:avLst/>
          </a:prstGeom>
          <a:noFill/>
        </p:spPr>
        <p:txBody>
          <a:bodyPr wrap="none" rtlCol="0">
            <a:spAutoFit/>
          </a:bodyPr>
          <a:lstStyle/>
          <a:p>
            <a:r>
              <a:rPr lang="en-US" altLang="ja-JP"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Dilate</a:t>
            </a:r>
            <a:endParaRPr lang="ja-JP" altLang="en-US"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8203738" y="2894944"/>
            <a:ext cx="1050288" cy="461665"/>
          </a:xfrm>
          <a:prstGeom prst="rect">
            <a:avLst/>
          </a:prstGeom>
          <a:noFill/>
        </p:spPr>
        <p:txBody>
          <a:bodyPr wrap="none" rtlCol="0">
            <a:spAutoFit/>
          </a:bodyPr>
          <a:lstStyle/>
          <a:p>
            <a:r>
              <a:rPr lang="en-US" altLang="ja-JP"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Erode</a:t>
            </a:r>
            <a:endParaRPr lang="ja-JP" altLang="en-US"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1698866" y="5424596"/>
            <a:ext cx="2757486" cy="830997"/>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Opening</a:t>
            </a:r>
          </a:p>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Dilate(Erode(</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14389154" y="1863028"/>
            <a:ext cx="2756765" cy="1539580"/>
            <a:chOff x="6044735" y="1635083"/>
            <a:chExt cx="2476862" cy="1383262"/>
          </a:xfrm>
        </p:grpSpPr>
        <p:pic>
          <p:nvPicPr>
            <p:cNvPr id="6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730"/>
            <a:stretch/>
          </p:blipFill>
          <p:spPr bwMode="auto">
            <a:xfrm>
              <a:off x="6044735" y="1635085"/>
              <a:ext cx="1201770" cy="1383260"/>
            </a:xfrm>
            <a:prstGeom prst="rect">
              <a:avLst/>
            </a:prstGeom>
            <a:noFill/>
            <a:ln w="95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pic>
          <p:nvPicPr>
            <p:cNvPr id="63" name="Picture 5" descr="C:\Users\takashi\Desktop\1.tif"/>
            <p:cNvPicPr>
              <a:picLocks noChangeAspect="1" noChangeArrowheads="1"/>
            </p:cNvPicPr>
            <p:nvPr/>
          </p:nvPicPr>
          <p:blipFill rotWithShape="1">
            <a:blip r:embed="rId5">
              <a:extLst>
                <a:ext uri="{28A0092B-C50C-407E-A947-70E740481C1C}">
                  <a14:useLocalDpi xmlns:a14="http://schemas.microsoft.com/office/drawing/2010/main" val="0"/>
                </a:ext>
              </a:extLst>
            </a:blip>
            <a:srcRect l="51945" t="2312" r="24746" b="70472"/>
            <a:stretch/>
          </p:blipFill>
          <p:spPr bwMode="auto">
            <a:xfrm>
              <a:off x="7349820" y="1635083"/>
              <a:ext cx="1171777" cy="1383262"/>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grpSp>
      <p:sp>
        <p:nvSpPr>
          <p:cNvPr id="65" name="テキスト ボックス 64"/>
          <p:cNvSpPr txBox="1"/>
          <p:nvPr/>
        </p:nvSpPr>
        <p:spPr>
          <a:xfrm>
            <a:off x="4760111" y="5424596"/>
            <a:ext cx="2757486" cy="830997"/>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Closing</a:t>
            </a:r>
          </a:p>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Erode(Dilate(</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テキスト ボックス 67"/>
          <p:cNvSpPr txBox="1"/>
          <p:nvPr/>
        </p:nvSpPr>
        <p:spPr>
          <a:xfrm>
            <a:off x="7662137" y="5424596"/>
            <a:ext cx="3041217" cy="830997"/>
          </a:xfrm>
          <a:prstGeom prst="rect">
            <a:avLst/>
          </a:prstGeom>
          <a:noFill/>
        </p:spPr>
        <p:txBody>
          <a:bodyPr wrap="none" rtlCol="0">
            <a:spAutoFit/>
          </a:bodyPr>
          <a:lstStyle/>
          <a:p>
            <a:pPr algn="ct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TopHat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Dilate(Erode(I))</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7736675" y="3624754"/>
            <a:ext cx="2806377" cy="1724095"/>
            <a:chOff x="1066468" y="2640325"/>
            <a:chExt cx="6079601" cy="3734998"/>
          </a:xfrm>
        </p:grpSpPr>
        <p:pic>
          <p:nvPicPr>
            <p:cNvPr id="27" name="図 2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61887" y="2640325"/>
              <a:ext cx="2984182" cy="3734998"/>
            </a:xfrm>
            <a:prstGeom prst="rect">
              <a:avLst/>
            </a:prstGeom>
          </p:spPr>
        </p:pic>
        <p:pic>
          <p:nvPicPr>
            <p:cNvPr id="28" name="図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468" y="2640325"/>
              <a:ext cx="2978303" cy="3727641"/>
            </a:xfrm>
            <a:prstGeom prst="rect">
              <a:avLst/>
            </a:prstGeom>
          </p:spPr>
        </p:pic>
      </p:grpSp>
      <p:grpSp>
        <p:nvGrpSpPr>
          <p:cNvPr id="31" name="グループ化 30"/>
          <p:cNvGrpSpPr/>
          <p:nvPr/>
        </p:nvGrpSpPr>
        <p:grpSpPr>
          <a:xfrm>
            <a:off x="1618386" y="3855770"/>
            <a:ext cx="2918449" cy="1493078"/>
            <a:chOff x="1923829" y="314325"/>
            <a:chExt cx="12287923" cy="6286500"/>
          </a:xfrm>
        </p:grpSpPr>
        <p:pic>
          <p:nvPicPr>
            <p:cNvPr id="32" name="図 31"/>
            <p:cNvPicPr>
              <a:picLocks noChangeAspect="1"/>
            </p:cNvPicPr>
            <p:nvPr/>
          </p:nvPicPr>
          <p:blipFill>
            <a:blip r:embed="rId9"/>
            <a:stretch>
              <a:fillRect/>
            </a:stretch>
          </p:blipFill>
          <p:spPr>
            <a:xfrm>
              <a:off x="1923829" y="319933"/>
              <a:ext cx="6196012" cy="6280888"/>
            </a:xfrm>
            <a:prstGeom prst="rect">
              <a:avLst/>
            </a:prstGeom>
          </p:spPr>
        </p:pic>
        <p:pic>
          <p:nvPicPr>
            <p:cNvPr id="33" name="図 32"/>
            <p:cNvPicPr>
              <a:picLocks noChangeAspect="1"/>
            </p:cNvPicPr>
            <p:nvPr/>
          </p:nvPicPr>
          <p:blipFill>
            <a:blip r:embed="rId10"/>
            <a:stretch>
              <a:fillRect/>
            </a:stretch>
          </p:blipFill>
          <p:spPr>
            <a:xfrm>
              <a:off x="8353878" y="314325"/>
              <a:ext cx="5857874" cy="6286500"/>
            </a:xfrm>
            <a:prstGeom prst="rect">
              <a:avLst/>
            </a:prstGeom>
          </p:spPr>
        </p:pic>
      </p:grpSp>
      <p:grpSp>
        <p:nvGrpSpPr>
          <p:cNvPr id="34" name="グループ化 33"/>
          <p:cNvGrpSpPr/>
          <p:nvPr/>
        </p:nvGrpSpPr>
        <p:grpSpPr>
          <a:xfrm>
            <a:off x="4683881" y="3853386"/>
            <a:ext cx="2871643" cy="1495463"/>
            <a:chOff x="5407621" y="4449950"/>
            <a:chExt cx="3550590" cy="1646690"/>
          </a:xfrm>
        </p:grpSpPr>
        <p:pic>
          <p:nvPicPr>
            <p:cNvPr id="36" name="図 35"/>
            <p:cNvPicPr>
              <a:picLocks noChangeAspect="1"/>
            </p:cNvPicPr>
            <p:nvPr/>
          </p:nvPicPr>
          <p:blipFill>
            <a:blip r:embed="rId11"/>
            <a:stretch>
              <a:fillRect/>
            </a:stretch>
          </p:blipFill>
          <p:spPr>
            <a:xfrm>
              <a:off x="5407621" y="4457001"/>
              <a:ext cx="1718777" cy="1639639"/>
            </a:xfrm>
            <a:prstGeom prst="rect">
              <a:avLst/>
            </a:prstGeom>
          </p:spPr>
        </p:pic>
        <p:pic>
          <p:nvPicPr>
            <p:cNvPr id="37" name="図 36"/>
            <p:cNvPicPr>
              <a:picLocks noChangeAspect="1"/>
            </p:cNvPicPr>
            <p:nvPr/>
          </p:nvPicPr>
          <p:blipFill>
            <a:blip r:embed="rId12"/>
            <a:stretch>
              <a:fillRect/>
            </a:stretch>
          </p:blipFill>
          <p:spPr>
            <a:xfrm>
              <a:off x="7236962" y="4449950"/>
              <a:ext cx="1721249" cy="1637165"/>
            </a:xfrm>
            <a:prstGeom prst="rect">
              <a:avLst/>
            </a:prstGeom>
          </p:spPr>
        </p:pic>
      </p:grpSp>
    </p:spTree>
    <p:extLst>
      <p:ext uri="{BB962C8B-B14F-4D97-AF65-F5344CB8AC3E}">
        <p14:creationId xmlns:p14="http://schemas.microsoft.com/office/powerpoint/2010/main" val="115028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A36824-FE50-4FE0-8DF4-DDB17B942E44}"/>
              </a:ext>
            </a:extLst>
          </p:cNvPr>
          <p:cNvSpPr>
            <a:spLocks noGrp="1"/>
          </p:cNvSpPr>
          <p:nvPr>
            <p:ph type="title"/>
          </p:nvPr>
        </p:nvSpPr>
        <p:spPr>
          <a:xfrm>
            <a:off x="457199" y="5460513"/>
            <a:ext cx="11473211" cy="733270"/>
          </a:xfrm>
        </p:spPr>
        <p:txBody>
          <a:bodyPr/>
          <a:lstStyle/>
          <a:p>
            <a:pPr algn="r"/>
            <a:r>
              <a:rPr lang="ja-JP" altLang="en-US" b="1" dirty="0"/>
              <a:t>オプティカルフロー</a:t>
            </a:r>
            <a:endParaRPr kumimoji="1" lang="ja-JP" altLang="en-US" b="1" dirty="0"/>
          </a:p>
        </p:txBody>
      </p:sp>
      <p:sp>
        <p:nvSpPr>
          <p:cNvPr id="3" name="コンテンツ プレースホルダー 2">
            <a:extLst>
              <a:ext uri="{FF2B5EF4-FFF2-40B4-BE49-F238E27FC236}">
                <a16:creationId xmlns:a16="http://schemas.microsoft.com/office/drawing/2014/main" id="{EA1280E5-5DB2-43A0-AED7-0153D3A44921}"/>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E091EF2-B705-4329-A7E8-09F18DF6E76A}"/>
              </a:ext>
            </a:extLst>
          </p:cNvPr>
          <p:cNvSpPr>
            <a:spLocks noGrp="1"/>
          </p:cNvSpPr>
          <p:nvPr>
            <p:ph type="sldNum" sz="quarter" idx="12"/>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13620351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a:t>動的</a:t>
            </a:r>
            <a:r>
              <a:rPr lang="ja-JP" altLang="en-US" sz="3200" dirty="0" smtClean="0"/>
              <a:t>輪郭モデル（</a:t>
            </a:r>
            <a:r>
              <a:rPr lang="en-US" altLang="ja-JP" sz="3200" dirty="0"/>
              <a:t>Active Contours</a:t>
            </a:r>
            <a:r>
              <a:rPr lang="ja-JP" altLang="en-US" sz="3200" dirty="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領域境界を徐々に変形する手法</a:t>
            </a:r>
            <a:endParaRPr lang="en-US" altLang="ja-JP" dirty="0"/>
          </a:p>
          <a:p>
            <a:r>
              <a:rPr lang="ja-JP" altLang="en-US" sz="2400" dirty="0"/>
              <a:t>境界形状を滑らかに</a:t>
            </a:r>
            <a:endParaRPr lang="en-US" altLang="ja-JP" sz="2400" dirty="0"/>
          </a:p>
          <a:p>
            <a:r>
              <a:rPr lang="ja-JP" altLang="en-US" sz="2400" dirty="0"/>
              <a:t>境界が画像のエッジを通るよう</a:t>
            </a:r>
            <a:endParaRPr lang="en-US" altLang="ja-JP" sz="2400" dirty="0"/>
          </a:p>
          <a:p>
            <a:pPr marL="0" indent="0">
              <a:buNone/>
            </a:pPr>
            <a:endParaRPr lang="en-US" altLang="ja-JP" sz="2400" dirty="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データは理研・画像情報処理研究チームより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pic>
        <p:nvPicPr>
          <p:cNvPr id="12" name="図 11">
            <a:extLst>
              <a:ext uri="{FF2B5EF4-FFF2-40B4-BE49-F238E27FC236}">
                <a16:creationId xmlns:a16="http://schemas.microsoft.com/office/drawing/2014/main" id="{02F36041-D619-43A4-A81D-F0F70FE81C63}"/>
              </a:ext>
            </a:extLst>
          </p:cNvPr>
          <p:cNvPicPr>
            <a:picLocks noChangeAspect="1"/>
          </p:cNvPicPr>
          <p:nvPr/>
        </p:nvPicPr>
        <p:blipFill rotWithShape="1">
          <a:blip r:embed="rId3"/>
          <a:srcRect l="5601" t="12655" r="67548" b="39626"/>
          <a:stretch/>
        </p:blipFill>
        <p:spPr>
          <a:xfrm>
            <a:off x="8441444" y="854808"/>
            <a:ext cx="2419350" cy="2190750"/>
          </a:xfrm>
          <a:prstGeom prst="rect">
            <a:avLst/>
          </a:prstGeom>
        </p:spPr>
      </p:pic>
      <p:pic>
        <p:nvPicPr>
          <p:cNvPr id="13" name="図 12">
            <a:extLst>
              <a:ext uri="{FF2B5EF4-FFF2-40B4-BE49-F238E27FC236}">
                <a16:creationId xmlns:a16="http://schemas.microsoft.com/office/drawing/2014/main" id="{2B45F441-ED41-4577-B60A-FC99BE530682}"/>
              </a:ext>
            </a:extLst>
          </p:cNvPr>
          <p:cNvPicPr>
            <a:picLocks noChangeAspect="1"/>
          </p:cNvPicPr>
          <p:nvPr/>
        </p:nvPicPr>
        <p:blipFill rotWithShape="1">
          <a:blip r:embed="rId4"/>
          <a:srcRect l="5602" t="9920" r="67548" b="42361"/>
          <a:stretch/>
        </p:blipFill>
        <p:spPr>
          <a:xfrm>
            <a:off x="8387622" y="3989510"/>
            <a:ext cx="2419350" cy="2190750"/>
          </a:xfrm>
          <a:prstGeom prst="rect">
            <a:avLst/>
          </a:prstGeom>
        </p:spPr>
      </p:pic>
    </p:spTree>
    <p:extLst>
      <p:ext uri="{BB962C8B-B14F-4D97-AF65-F5344CB8AC3E}">
        <p14:creationId xmlns:p14="http://schemas.microsoft.com/office/powerpoint/2010/main" val="40567366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9585" y="283483"/>
            <a:ext cx="11473211" cy="733270"/>
          </a:xfrm>
        </p:spPr>
        <p:txBody>
          <a:bodyPr/>
          <a:lstStyle/>
          <a:p>
            <a:r>
              <a:rPr kumimoji="1" lang="ja-JP" altLang="en-US" dirty="0" smtClean="0"/>
              <a:t>オプティカルフロー</a:t>
            </a:r>
            <a:endParaRPr kumimoji="1" lang="ja-JP" altLang="en-US" dirty="0"/>
          </a:p>
        </p:txBody>
      </p:sp>
      <p:sp>
        <p:nvSpPr>
          <p:cNvPr id="3" name="コンテンツ プレースホルダー 2"/>
          <p:cNvSpPr>
            <a:spLocks noGrp="1"/>
          </p:cNvSpPr>
          <p:nvPr>
            <p:ph idx="1"/>
          </p:nvPr>
        </p:nvSpPr>
        <p:spPr>
          <a:xfrm>
            <a:off x="839586" y="1235953"/>
            <a:ext cx="10897986" cy="2287455"/>
          </a:xfrm>
        </p:spPr>
        <p:txBody>
          <a:bodyPr>
            <a:normAutofit/>
          </a:bodyPr>
          <a:lstStyle/>
          <a:p>
            <a:r>
              <a:rPr kumimoji="1" lang="en-US" altLang="ja-JP" sz="2400" dirty="0" smtClean="0">
                <a:latin typeface="游ゴシック" panose="020B0400000000000000" pitchFamily="50" charset="-128"/>
                <a:ea typeface="游ゴシック" panose="020B0400000000000000" pitchFamily="50" charset="-128"/>
              </a:rPr>
              <a:t>2</a:t>
            </a:r>
            <a:r>
              <a:rPr kumimoji="1" lang="ja-JP" altLang="en-US" sz="2400" dirty="0" smtClean="0">
                <a:latin typeface="游ゴシック" panose="020B0400000000000000" pitchFamily="50" charset="-128"/>
                <a:ea typeface="游ゴシック" panose="020B0400000000000000" pitchFamily="50" charset="-128"/>
              </a:rPr>
              <a:t>枚の画像内におけるあ</a:t>
            </a:r>
            <a:r>
              <a:rPr lang="ja-JP" altLang="en-US" sz="2400" dirty="0">
                <a:latin typeface="游ゴシック" panose="020B0400000000000000" pitchFamily="50" charset="-128"/>
                <a:ea typeface="游ゴシック" panose="020B0400000000000000" pitchFamily="50" charset="-128"/>
              </a:rPr>
              <a:t>る</a:t>
            </a:r>
            <a:r>
              <a:rPr kumimoji="1" lang="ja-JP" altLang="en-US" sz="2400" dirty="0" smtClean="0">
                <a:latin typeface="游ゴシック" panose="020B0400000000000000" pitchFamily="50" charset="-128"/>
                <a:ea typeface="游ゴシック" panose="020B0400000000000000" pitchFamily="50" charset="-128"/>
              </a:rPr>
              <a:t>物体の移動量をベクトルとして表現したもの</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動画内の</a:t>
            </a:r>
            <a:r>
              <a:rPr kumimoji="1"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物体追跡</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や</a:t>
            </a:r>
            <a:r>
              <a:rPr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物体の動きの解析</a:t>
            </a:r>
            <a:r>
              <a:rPr kumimoji="1"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などに利用される</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ブロックマッチング法，</a:t>
            </a:r>
            <a:r>
              <a:rPr lang="en-US" altLang="ja-JP" sz="2400" dirty="0" smtClean="0">
                <a:latin typeface="游ゴシック" panose="020B0400000000000000" pitchFamily="50" charset="-128"/>
                <a:ea typeface="游ゴシック" panose="020B0400000000000000" pitchFamily="50" charset="-128"/>
              </a:rPr>
              <a:t>Lucas-</a:t>
            </a:r>
            <a:r>
              <a:rPr lang="en-US" altLang="ja-JP" sz="2400" dirty="0" err="1" smtClean="0">
                <a:latin typeface="游ゴシック" panose="020B0400000000000000" pitchFamily="50" charset="-128"/>
                <a:ea typeface="游ゴシック" panose="020B0400000000000000" pitchFamily="50" charset="-128"/>
              </a:rPr>
              <a:t>Kanade</a:t>
            </a:r>
            <a:r>
              <a:rPr lang="ja-JP" altLang="en-US" sz="2400" dirty="0" smtClean="0">
                <a:latin typeface="游ゴシック" panose="020B0400000000000000" pitchFamily="50" charset="-128"/>
                <a:ea typeface="游ゴシック" panose="020B0400000000000000" pitchFamily="50" charset="-128"/>
              </a:rPr>
              <a:t>法など</a:t>
            </a:r>
            <a:r>
              <a:rPr lang="en-US" altLang="ja-JP" sz="2400" dirty="0" smtClean="0">
                <a:latin typeface="游ゴシック" panose="020B0400000000000000" pitchFamily="50" charset="-128"/>
                <a:ea typeface="游ゴシック" panose="020B0400000000000000" pitchFamily="50" charset="-128"/>
              </a:rPr>
              <a:t>	</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40</a:t>
            </a:fld>
            <a:endParaRPr lang="ja-JP" altLang="en-US"/>
          </a:p>
        </p:txBody>
      </p:sp>
      <p:sp>
        <p:nvSpPr>
          <p:cNvPr id="5" name="正方形/長方形 4"/>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OpticalFlowvis.py</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967120" y="3319501"/>
            <a:ext cx="1427276" cy="2764361"/>
            <a:chOff x="11737454" y="38685"/>
            <a:chExt cx="2358885" cy="4568708"/>
          </a:xfrm>
        </p:grpSpPr>
        <p:sp>
          <p:nvSpPr>
            <p:cNvPr id="16" name="正方形/長方形 15"/>
            <p:cNvSpPr/>
            <p:nvPr/>
          </p:nvSpPr>
          <p:spPr>
            <a:xfrm>
              <a:off x="11737454" y="38685"/>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p:cNvGrpSpPr/>
            <p:nvPr/>
          </p:nvGrpSpPr>
          <p:grpSpPr>
            <a:xfrm>
              <a:off x="12217593" y="1302709"/>
              <a:ext cx="699247" cy="423867"/>
              <a:chOff x="7383661" y="2842911"/>
              <a:chExt cx="699247" cy="423867"/>
            </a:xfrm>
            <a:solidFill>
              <a:schemeClr val="accent2">
                <a:lumMod val="60000"/>
                <a:lumOff val="40000"/>
              </a:schemeClr>
            </a:solidFill>
          </p:grpSpPr>
          <p:sp>
            <p:nvSpPr>
              <p:cNvPr id="18" name="正方形/長方形 17"/>
              <p:cNvSpPr/>
              <p:nvPr/>
            </p:nvSpPr>
            <p:spPr>
              <a:xfrm>
                <a:off x="7383661" y="3020067"/>
                <a:ext cx="699247" cy="2467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557971" y="2842911"/>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11737572" y="2491674"/>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p:nvGrpSpPr>
          <p:grpSpPr>
            <a:xfrm>
              <a:off x="12983574" y="3465644"/>
              <a:ext cx="699247" cy="423863"/>
              <a:chOff x="5171120" y="5005846"/>
              <a:chExt cx="699247" cy="423863"/>
            </a:xfrm>
            <a:solidFill>
              <a:schemeClr val="accent2">
                <a:lumMod val="60000"/>
                <a:lumOff val="40000"/>
              </a:schemeClr>
            </a:solidFill>
          </p:grpSpPr>
          <p:sp>
            <p:nvSpPr>
              <p:cNvPr id="22" name="正方形/長方形 21"/>
              <p:cNvSpPr/>
              <p:nvPr/>
            </p:nvSpPr>
            <p:spPr>
              <a:xfrm>
                <a:off x="5171120" y="5183000"/>
                <a:ext cx="699247" cy="246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345431" y="500584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 name="グループ化 32"/>
          <p:cNvGrpSpPr/>
          <p:nvPr/>
        </p:nvGrpSpPr>
        <p:grpSpPr>
          <a:xfrm>
            <a:off x="2790309" y="3615163"/>
            <a:ext cx="3908518" cy="2377105"/>
            <a:chOff x="2098114" y="3863491"/>
            <a:chExt cx="3908518" cy="2377105"/>
          </a:xfrm>
        </p:grpSpPr>
        <p:cxnSp>
          <p:nvCxnSpPr>
            <p:cNvPr id="28" name="直線コネクタ 27"/>
            <p:cNvCxnSpPr/>
            <p:nvPr/>
          </p:nvCxnSpPr>
          <p:spPr>
            <a:xfrm flipV="1">
              <a:off x="2444750" y="4855674"/>
              <a:ext cx="3202316" cy="710382"/>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3313898" y="3863491"/>
              <a:ext cx="2358767" cy="2115719"/>
              <a:chOff x="4641453" y="3794860"/>
              <a:chExt cx="2358767" cy="2115719"/>
            </a:xfrm>
            <a:scene3d>
              <a:camera prst="isometricLeftDown"/>
              <a:lightRig rig="threePt" dir="t"/>
            </a:scene3d>
          </p:grpSpPr>
          <p:sp>
            <p:nvSpPr>
              <p:cNvPr id="12" name="正方形/長方形 11"/>
              <p:cNvSpPr/>
              <p:nvPr/>
            </p:nvSpPr>
            <p:spPr>
              <a:xfrm>
                <a:off x="4641453" y="3794860"/>
                <a:ext cx="2358767" cy="2115719"/>
              </a:xfrm>
              <a:prstGeom prst="rect">
                <a:avLst/>
              </a:prstGeom>
              <a:solidFill>
                <a:schemeClr val="accent1">
                  <a:alpha val="27000"/>
                </a:schemeClr>
              </a:solidFill>
              <a:sp3d>
                <a:bevelT w="1905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5866516" y="4744550"/>
                <a:ext cx="699247" cy="423864"/>
                <a:chOff x="5150181" y="4981566"/>
                <a:chExt cx="699247" cy="423864"/>
              </a:xfrm>
              <a:solidFill>
                <a:schemeClr val="accent2">
                  <a:lumMod val="60000"/>
                  <a:lumOff val="40000"/>
                </a:schemeClr>
              </a:solidFill>
            </p:grpSpPr>
            <p:sp>
              <p:nvSpPr>
                <p:cNvPr id="14" name="正方形/長方形 13"/>
                <p:cNvSpPr/>
                <p:nvPr/>
              </p:nvSpPr>
              <p:spPr>
                <a:xfrm>
                  <a:off x="5150181" y="5158720"/>
                  <a:ext cx="699247" cy="246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324492" y="498156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4" name="グループ化 23"/>
            <p:cNvGrpSpPr/>
            <p:nvPr/>
          </p:nvGrpSpPr>
          <p:grpSpPr>
            <a:xfrm>
              <a:off x="2098114" y="4124877"/>
              <a:ext cx="2358767" cy="2115719"/>
              <a:chOff x="2012553" y="3794860"/>
              <a:chExt cx="2358767" cy="2115719"/>
            </a:xfrm>
            <a:solidFill>
              <a:schemeClr val="accent1"/>
            </a:solidFill>
            <a:scene3d>
              <a:camera prst="isometricLeftDown"/>
              <a:lightRig rig="threePt" dir="t"/>
            </a:scene3d>
          </p:grpSpPr>
          <p:sp>
            <p:nvSpPr>
              <p:cNvPr id="11" name="正方形/長方形 10"/>
              <p:cNvSpPr/>
              <p:nvPr/>
            </p:nvSpPr>
            <p:spPr>
              <a:xfrm>
                <a:off x="2012553" y="3794860"/>
                <a:ext cx="2358767" cy="2115719"/>
              </a:xfrm>
              <a:prstGeom prst="rect">
                <a:avLst/>
              </a:prstGeom>
              <a:solidFill>
                <a:schemeClr val="accent1">
                  <a:alpha val="37000"/>
                </a:schemeClr>
              </a:solidFill>
              <a:sp3d>
                <a:bevelT w="1905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2492690" y="5058884"/>
                <a:ext cx="699247" cy="423864"/>
                <a:chOff x="4754877" y="5295900"/>
                <a:chExt cx="699247" cy="423864"/>
              </a:xfrm>
              <a:grpFill/>
            </p:grpSpPr>
            <p:sp>
              <p:nvSpPr>
                <p:cNvPr id="8" name="正方形/長方形 7"/>
                <p:cNvSpPr/>
                <p:nvPr/>
              </p:nvSpPr>
              <p:spPr>
                <a:xfrm>
                  <a:off x="4754877" y="5473054"/>
                  <a:ext cx="699247" cy="2467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929188" y="5295900"/>
                  <a:ext cx="341081" cy="2524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2" name="正方形/長方形 31"/>
            <p:cNvSpPr/>
            <p:nvPr/>
          </p:nvSpPr>
          <p:spPr>
            <a:xfrm rot="20706869">
              <a:off x="5360301" y="4858518"/>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時間</a:t>
              </a:r>
              <a:endParaRPr lang="ja-JP" altLang="en-US" dirty="0"/>
            </a:p>
          </p:txBody>
        </p:sp>
      </p:grpSp>
      <p:cxnSp>
        <p:nvCxnSpPr>
          <p:cNvPr id="38" name="直線矢印コネクタ 37"/>
          <p:cNvCxnSpPr/>
          <p:nvPr/>
        </p:nvCxnSpPr>
        <p:spPr>
          <a:xfrm flipV="1">
            <a:off x="3577758" y="5179307"/>
            <a:ext cx="679321" cy="174517"/>
          </a:xfrm>
          <a:prstGeom prst="straightConnector1">
            <a:avLst/>
          </a:prstGeom>
          <a:ln w="19050">
            <a:solidFill>
              <a:srgbClr val="FF0000"/>
            </a:solidFill>
            <a:tailEnd type="stealth" w="lg" len="lg"/>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1473128" y="4112723"/>
            <a:ext cx="393224" cy="135229"/>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rot="20408100">
            <a:off x="3569773" y="5235856"/>
            <a:ext cx="955711" cy="261610"/>
          </a:xfrm>
          <a:prstGeom prst="rect">
            <a:avLst/>
          </a:prstGeom>
          <a:scene3d>
            <a:camera prst="isometricLeftDown"/>
            <a:lightRig rig="threePt" dir="t"/>
          </a:scene3d>
        </p:spPr>
        <p:txBody>
          <a:bodyPr wrap="non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sp>
        <p:nvSpPr>
          <p:cNvPr id="59" name="正方形/長方形 58"/>
          <p:cNvSpPr/>
          <p:nvPr/>
        </p:nvSpPr>
        <p:spPr>
          <a:xfrm rot="20408100">
            <a:off x="1330402" y="4135340"/>
            <a:ext cx="955711" cy="261610"/>
          </a:xfrm>
          <a:prstGeom prst="rect">
            <a:avLst/>
          </a:prstGeom>
        </p:spPr>
        <p:txBody>
          <a:bodyPr wrap="non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pic>
        <p:nvPicPr>
          <p:cNvPr id="60" name="tk 2021-04-20 15-3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0826" y="3274738"/>
            <a:ext cx="4246679" cy="3040236"/>
          </a:xfrm>
          <a:prstGeom prst="rect">
            <a:avLst/>
          </a:prstGeom>
        </p:spPr>
      </p:pic>
    </p:spTree>
    <p:extLst>
      <p:ext uri="{BB962C8B-B14F-4D97-AF65-F5344CB8AC3E}">
        <p14:creationId xmlns:p14="http://schemas.microsoft.com/office/powerpoint/2010/main" val="18655583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0"/>
                                        </p:tgtEl>
                                      </p:cBhvr>
                                    </p:cmd>
                                  </p:childTnLst>
                                </p:cTn>
                              </p:par>
                            </p:childTnLst>
                          </p:cTn>
                        </p:par>
                      </p:childTnLst>
                    </p:cTn>
                  </p:par>
                </p:childTnLst>
              </p:cTn>
              <p:nextCondLst>
                <p:cond evt="onClick" delay="0">
                  <p:tgtEl>
                    <p:spTgt spid="60"/>
                  </p:tgtEl>
                </p:cond>
              </p:nextCondLst>
            </p:seq>
            <p:video>
              <p:cMediaNode vol="80000">
                <p:cTn id="7" fill="hold" display="0">
                  <p:stCondLst>
                    <p:cond delay="indefinite"/>
                  </p:stCondLst>
                </p:cTn>
                <p:tgtEl>
                  <p:spTgt spid="6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ブロックマッチング法</a:t>
            </a:r>
            <a:endParaRPr kumimoji="1" lang="ja-JP" altLang="en-US" dirty="0"/>
          </a:p>
        </p:txBody>
      </p:sp>
      <p:sp>
        <p:nvSpPr>
          <p:cNvPr id="3" name="コンテンツ プレースホルダー 2"/>
          <p:cNvSpPr>
            <a:spLocks noGrp="1"/>
          </p:cNvSpPr>
          <p:nvPr>
            <p:ph idx="1"/>
          </p:nvPr>
        </p:nvSpPr>
        <p:spPr>
          <a:xfrm>
            <a:off x="457200" y="1262080"/>
            <a:ext cx="5569974" cy="4271946"/>
          </a:xfrm>
        </p:spPr>
        <p:txBody>
          <a:bodyPr>
            <a:normAutofit/>
          </a:bodyPr>
          <a:lstStyle/>
          <a:p>
            <a:pPr marL="0" indent="0">
              <a:lnSpc>
                <a:spcPct val="100000"/>
              </a:lnSpc>
              <a:spcBef>
                <a:spcPts val="600"/>
              </a:spcBef>
              <a:buNone/>
            </a:pPr>
            <a:r>
              <a:rPr kumimoji="1" lang="ja-JP" altLang="en-US" sz="2400" dirty="0" smtClean="0">
                <a:latin typeface="游ゴシック" panose="020B0400000000000000" pitchFamily="50" charset="-128"/>
                <a:ea typeface="游ゴシック" panose="020B0400000000000000" pitchFamily="50" charset="-128"/>
              </a:rPr>
              <a:t>テンプレートマッチングにより　　   オプティカルフローを求める手法</a:t>
            </a:r>
            <a:endParaRPr kumimoji="1" lang="en-US" altLang="ja-JP" sz="2400" dirty="0" smtClean="0">
              <a:latin typeface="游ゴシック" panose="020B0400000000000000" pitchFamily="50" charset="-128"/>
              <a:ea typeface="游ゴシック" panose="020B0400000000000000" pitchFamily="50" charset="-128"/>
            </a:endParaRPr>
          </a:p>
          <a:p>
            <a:pPr>
              <a:lnSpc>
                <a:spcPct val="100000"/>
              </a:lnSpc>
              <a:spcBef>
                <a:spcPts val="600"/>
              </a:spcBef>
            </a:pPr>
            <a:endParaRPr lang="en-US" altLang="ja-JP" sz="24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kumimoji="1" lang="ja-JP" altLang="en-US" sz="2000" b="1" dirty="0" smtClean="0">
                <a:latin typeface="游ゴシック" panose="020B0400000000000000" pitchFamily="50" charset="-128"/>
                <a:ea typeface="游ゴシック" panose="020B0400000000000000" pitchFamily="50" charset="-128"/>
              </a:rPr>
              <a:t>入力</a:t>
            </a:r>
            <a:r>
              <a:rPr kumimoji="1" lang="ja-JP" altLang="en-US" sz="2000" dirty="0" smtClean="0">
                <a:latin typeface="游ゴシック" panose="020B0400000000000000" pitchFamily="50" charset="-128"/>
                <a:ea typeface="游ゴシック" panose="020B0400000000000000" pitchFamily="50" charset="-128"/>
              </a:rPr>
              <a:t> </a:t>
            </a:r>
            <a:r>
              <a:rPr kumimoji="1" lang="en-US" altLang="ja-JP" sz="2000" dirty="0" smtClean="0">
                <a:latin typeface="游ゴシック" panose="020B0400000000000000" pitchFamily="50" charset="-128"/>
                <a:ea typeface="游ゴシック" panose="020B0400000000000000" pitchFamily="50" charset="-128"/>
              </a:rPr>
              <a:t>: </a:t>
            </a:r>
            <a:r>
              <a:rPr kumimoji="1" lang="ja-JP" altLang="en-US" sz="2000" dirty="0" smtClean="0">
                <a:latin typeface="游ゴシック" panose="020B0400000000000000" pitchFamily="50" charset="-128"/>
                <a:ea typeface="游ゴシック" panose="020B0400000000000000" pitchFamily="50" charset="-128"/>
              </a:rPr>
              <a:t>２枚の画像</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a:t>
            </a:r>
            <a:r>
              <a:rPr kumimoji="1" lang="en-US" altLang="ja-JP" sz="2000" dirty="0" smtClean="0">
                <a:latin typeface="游ゴシック" panose="020B0400000000000000" pitchFamily="50" charset="-128"/>
                <a:ea typeface="游ゴシック" panose="020B0400000000000000" pitchFamily="50" charset="-128"/>
              </a:rPr>
              <a:t>B</a:t>
            </a:r>
            <a:r>
              <a:rPr kumimoji="1" lang="ja-JP" altLang="en-US" sz="2000" dirty="0" err="1" smtClean="0">
                <a:latin typeface="游ゴシック" panose="020B0400000000000000" pitchFamily="50" charset="-128"/>
                <a:ea typeface="游ゴシック" panose="020B0400000000000000" pitchFamily="50" charset="-128"/>
              </a:rPr>
              <a:t>、</a:t>
            </a:r>
            <a:r>
              <a:rPr kumimoji="1" lang="ja-JP" altLang="en-US" sz="2000" dirty="0" smtClean="0">
                <a:latin typeface="游ゴシック" panose="020B0400000000000000" pitchFamily="50" charset="-128"/>
                <a:ea typeface="游ゴシック" panose="020B0400000000000000" pitchFamily="50" charset="-128"/>
              </a:rPr>
              <a:t>画像</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内の</a:t>
            </a:r>
            <a:r>
              <a:rPr lang="ja-JP" altLang="en-US" sz="2000" dirty="0" smtClean="0">
                <a:latin typeface="游ゴシック" panose="020B0400000000000000" pitchFamily="50" charset="-128"/>
                <a:ea typeface="游ゴシック" panose="020B0400000000000000" pitchFamily="50" charset="-128"/>
              </a:rPr>
              <a:t>点</a:t>
            </a:r>
            <a:r>
              <a:rPr lang="en-US" altLang="ja-JP" sz="2000" dirty="0" smtClean="0">
                <a:latin typeface="游ゴシック" panose="020B0400000000000000" pitchFamily="50" charset="-128"/>
                <a:ea typeface="游ゴシック" panose="020B0400000000000000" pitchFamily="50" charset="-128"/>
              </a:rPr>
              <a:t>a</a:t>
            </a:r>
          </a:p>
          <a:p>
            <a:pPr marL="0" indent="0">
              <a:lnSpc>
                <a:spcPct val="100000"/>
              </a:lnSpc>
              <a:spcBef>
                <a:spcPts val="600"/>
              </a:spcBef>
              <a:buNone/>
            </a:pPr>
            <a:r>
              <a:rPr kumimoji="1" lang="ja-JP" altLang="en-US" sz="2000" b="1" dirty="0" smtClean="0">
                <a:latin typeface="游ゴシック" panose="020B0400000000000000" pitchFamily="50" charset="-128"/>
                <a:ea typeface="游ゴシック" panose="020B0400000000000000" pitchFamily="50" charset="-128"/>
              </a:rPr>
              <a:t>出力</a:t>
            </a:r>
            <a:r>
              <a:rPr kumimoji="1" lang="ja-JP" altLang="en-US" sz="2000" dirty="0" smtClean="0">
                <a:latin typeface="游ゴシック" panose="020B0400000000000000" pitchFamily="50" charset="-128"/>
                <a:ea typeface="游ゴシック" panose="020B0400000000000000" pitchFamily="50" charset="-128"/>
              </a:rPr>
              <a:t> </a:t>
            </a:r>
            <a:r>
              <a:rPr kumimoji="1" lang="en-US" altLang="ja-JP" sz="2000" dirty="0" smtClean="0">
                <a:latin typeface="游ゴシック" panose="020B0400000000000000" pitchFamily="50" charset="-128"/>
                <a:ea typeface="游ゴシック" panose="020B0400000000000000" pitchFamily="50" charset="-128"/>
              </a:rPr>
              <a:t>: </a:t>
            </a:r>
            <a:r>
              <a:rPr kumimoji="1" lang="ja-JP" altLang="en-US" sz="2000" dirty="0" smtClean="0">
                <a:latin typeface="游ゴシック" panose="020B0400000000000000" pitchFamily="50" charset="-128"/>
                <a:ea typeface="游ゴシック" panose="020B0400000000000000" pitchFamily="50" charset="-128"/>
              </a:rPr>
              <a:t>点</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の移動先</a:t>
            </a:r>
            <a:endParaRPr kumimoji="1" lang="en-US" altLang="ja-JP" sz="20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000" b="1" dirty="0" smtClean="0">
                <a:latin typeface="游ゴシック" panose="020B0400000000000000" pitchFamily="50" charset="-128"/>
                <a:ea typeface="游ゴシック" panose="020B0400000000000000" pitchFamily="50" charset="-128"/>
              </a:rPr>
              <a:t>手法</a:t>
            </a:r>
            <a:r>
              <a:rPr lang="ja-JP" altLang="en-US" sz="2000" dirty="0" smtClean="0">
                <a:latin typeface="游ゴシック" panose="020B0400000000000000" pitchFamily="50" charset="-128"/>
                <a:ea typeface="游ゴシック" panose="020B0400000000000000" pitchFamily="50" charset="-128"/>
              </a:rPr>
              <a:t> </a:t>
            </a:r>
            <a:r>
              <a:rPr lang="en-US" altLang="ja-JP" sz="2000" dirty="0" smtClean="0">
                <a:latin typeface="游ゴシック" panose="020B0400000000000000" pitchFamily="50" charset="-128"/>
                <a:ea typeface="游ゴシック" panose="020B0400000000000000" pitchFamily="50" charset="-128"/>
              </a:rPr>
              <a:t>: </a:t>
            </a:r>
          </a:p>
          <a:p>
            <a:pPr lvl="1">
              <a:lnSpc>
                <a:spcPct val="100000"/>
              </a:lnSpc>
              <a:spcBef>
                <a:spcPts val="600"/>
              </a:spcBef>
            </a:pPr>
            <a:r>
              <a:rPr kumimoji="1" lang="ja-JP" altLang="en-US" sz="1600" dirty="0" smtClean="0">
                <a:latin typeface="游ゴシック" panose="020B0400000000000000" pitchFamily="50" charset="-128"/>
                <a:ea typeface="游ゴシック" panose="020B0400000000000000" pitchFamily="50" charset="-128"/>
              </a:rPr>
              <a:t>点</a:t>
            </a:r>
            <a:r>
              <a:rPr kumimoji="1" lang="en-US" altLang="ja-JP" sz="1600" dirty="0" smtClean="0">
                <a:latin typeface="游ゴシック" panose="020B0400000000000000" pitchFamily="50" charset="-128"/>
                <a:ea typeface="游ゴシック" panose="020B0400000000000000" pitchFamily="50" charset="-128"/>
              </a:rPr>
              <a:t>a</a:t>
            </a:r>
            <a:r>
              <a:rPr kumimoji="1" lang="ja-JP" altLang="en-US" sz="1600" dirty="0" smtClean="0">
                <a:latin typeface="游ゴシック" panose="020B0400000000000000" pitchFamily="50" charset="-128"/>
                <a:ea typeface="游ゴシック" panose="020B0400000000000000" pitchFamily="50" charset="-128"/>
              </a:rPr>
              <a:t>を中心とする窓領域を作成</a:t>
            </a:r>
            <a:endParaRPr kumimoji="1" lang="en-US" altLang="ja-JP" sz="16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600" dirty="0">
                <a:latin typeface="游ゴシック" panose="020B0400000000000000" pitchFamily="50" charset="-128"/>
                <a:ea typeface="游ゴシック" panose="020B0400000000000000" pitchFamily="50" charset="-128"/>
              </a:rPr>
              <a:t>窓</a:t>
            </a:r>
            <a:r>
              <a:rPr lang="ja-JP" altLang="en-US" sz="1600" dirty="0" smtClean="0">
                <a:latin typeface="游ゴシック" panose="020B0400000000000000" pitchFamily="50" charset="-128"/>
                <a:ea typeface="游ゴシック" panose="020B0400000000000000" pitchFamily="50" charset="-128"/>
              </a:rPr>
              <a:t>領域をテンプレートとし、画像</a:t>
            </a:r>
            <a:r>
              <a:rPr lang="en-US" altLang="ja-JP" sz="1600" dirty="0" smtClean="0">
                <a:latin typeface="游ゴシック" panose="020B0400000000000000" pitchFamily="50" charset="-128"/>
                <a:ea typeface="游ゴシック" panose="020B0400000000000000" pitchFamily="50" charset="-128"/>
              </a:rPr>
              <a:t>B</a:t>
            </a:r>
            <a:r>
              <a:rPr lang="ja-JP" altLang="en-US" sz="1600" dirty="0" smtClean="0">
                <a:latin typeface="游ゴシック" panose="020B0400000000000000" pitchFamily="50" charset="-128"/>
                <a:ea typeface="游ゴシック" panose="020B0400000000000000" pitchFamily="50" charset="-128"/>
              </a:rPr>
              <a:t>に対し、             テンプレートマッチングを実施</a:t>
            </a:r>
            <a:endParaRPr lang="en-US" altLang="ja-JP" sz="16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en-US" altLang="ja-JP" sz="1600" dirty="0" smtClean="0">
                <a:latin typeface="游ゴシック" panose="020B0400000000000000" pitchFamily="50" charset="-128"/>
                <a:ea typeface="游ゴシック" panose="020B0400000000000000" pitchFamily="50" charset="-128"/>
              </a:rPr>
              <a:t>SSD</a:t>
            </a:r>
            <a:r>
              <a:rPr lang="ja-JP" altLang="en-US" sz="1600" dirty="0" smtClean="0">
                <a:latin typeface="游ゴシック" panose="020B0400000000000000" pitchFamily="50" charset="-128"/>
                <a:ea typeface="游ゴシック" panose="020B0400000000000000" pitchFamily="50" charset="-128"/>
              </a:rPr>
              <a:t>が最小となる場所を移動先として決定する</a:t>
            </a:r>
            <a:endParaRPr lang="en-US" altLang="ja-JP" sz="1600" dirty="0" smtClean="0">
              <a:latin typeface="游ゴシック" panose="020B0400000000000000" pitchFamily="50" charset="-128"/>
              <a:ea typeface="游ゴシック" panose="020B0400000000000000" pitchFamily="50" charset="-128"/>
            </a:endParaRPr>
          </a:p>
          <a:p>
            <a:pPr marL="457200" lvl="1" indent="0">
              <a:lnSpc>
                <a:spcPct val="100000"/>
              </a:lnSpc>
              <a:spcBef>
                <a:spcPts val="600"/>
              </a:spcBef>
              <a:buNone/>
            </a:pPr>
            <a:r>
              <a:rPr lang="en-US" altLang="ja-JP" sz="1600" dirty="0" smtClean="0">
                <a:latin typeface="游ゴシック" panose="020B0400000000000000" pitchFamily="50" charset="-128"/>
                <a:ea typeface="游ゴシック" panose="020B0400000000000000" pitchFamily="50" charset="-128"/>
              </a:rPr>
              <a:t>※ </a:t>
            </a:r>
            <a:r>
              <a:rPr lang="ja-JP" altLang="en-US" sz="1600" dirty="0" smtClean="0">
                <a:latin typeface="游ゴシック" panose="020B0400000000000000" pitchFamily="50" charset="-128"/>
                <a:ea typeface="游ゴシック" panose="020B0400000000000000" pitchFamily="50" charset="-128"/>
              </a:rPr>
              <a:t>移動距離が大きくないと仮定できる場合は、点</a:t>
            </a:r>
            <a:r>
              <a:rPr lang="en-US" altLang="ja-JP" sz="1600" dirty="0" smtClean="0">
                <a:latin typeface="游ゴシック" panose="020B0400000000000000" pitchFamily="50" charset="-128"/>
                <a:ea typeface="游ゴシック" panose="020B0400000000000000" pitchFamily="50" charset="-128"/>
              </a:rPr>
              <a:t>a</a:t>
            </a:r>
            <a:r>
              <a:rPr lang="ja-JP" altLang="en-US" sz="1600" dirty="0" smtClean="0">
                <a:latin typeface="游ゴシック" panose="020B0400000000000000" pitchFamily="50" charset="-128"/>
                <a:ea typeface="游ゴシック" panose="020B0400000000000000" pitchFamily="50" charset="-128"/>
              </a:rPr>
              <a:t>の周囲のみでテンプレートマッチングを実施する</a:t>
            </a:r>
            <a:endParaRPr kumimoji="1" lang="ja-JP" altLang="en-US" sz="1600" dirty="0">
              <a:latin typeface="游ゴシック" panose="020B0400000000000000" pitchFamily="50" charset="-128"/>
              <a:ea typeface="游ゴシック" panose="020B0400000000000000"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p:pic>
        <p:nvPicPr>
          <p:cNvPr id="5" name="図 4"/>
          <p:cNvPicPr>
            <a:picLocks noChangeAspect="1"/>
          </p:cNvPicPr>
          <p:nvPr/>
        </p:nvPicPr>
        <p:blipFill rotWithShape="1">
          <a:blip r:embed="rId2">
            <a:duotone>
              <a:prstClr val="black"/>
              <a:srgbClr val="D9C3A5">
                <a:tint val="50000"/>
                <a:satMod val="180000"/>
              </a:srgbClr>
            </a:duotone>
          </a:blip>
          <a:srcRect l="26944" t="18877" r="9332" b="10069"/>
          <a:stretch/>
        </p:blipFill>
        <p:spPr>
          <a:xfrm>
            <a:off x="9559893" y="1361141"/>
            <a:ext cx="2553186" cy="2272209"/>
          </a:xfrm>
          <a:prstGeom prst="rect">
            <a:avLst/>
          </a:prstGeom>
        </p:spPr>
      </p:pic>
      <p:pic>
        <p:nvPicPr>
          <p:cNvPr id="8" name="図 7"/>
          <p:cNvPicPr>
            <a:picLocks noChangeAspect="1"/>
          </p:cNvPicPr>
          <p:nvPr/>
        </p:nvPicPr>
        <p:blipFill rotWithShape="1">
          <a:blip r:embed="rId3">
            <a:duotone>
              <a:prstClr val="black"/>
              <a:srgbClr val="D9C3A5">
                <a:tint val="50000"/>
                <a:satMod val="180000"/>
              </a:srgbClr>
            </a:duotone>
          </a:blip>
          <a:srcRect l="13935" t="27983" r="22300" b="894"/>
          <a:stretch/>
        </p:blipFill>
        <p:spPr>
          <a:xfrm>
            <a:off x="6646414" y="1360054"/>
            <a:ext cx="2554867" cy="2274385"/>
          </a:xfrm>
          <a:prstGeom prst="rect">
            <a:avLst/>
          </a:prstGeom>
        </p:spPr>
      </p:pic>
      <p:sp>
        <p:nvSpPr>
          <p:cNvPr id="9" name="正方形/長方形 8"/>
          <p:cNvSpPr/>
          <p:nvPr/>
        </p:nvSpPr>
        <p:spPr>
          <a:xfrm>
            <a:off x="7035314" y="1571625"/>
            <a:ext cx="571500" cy="5715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楕円 9"/>
          <p:cNvSpPr/>
          <p:nvPr/>
        </p:nvSpPr>
        <p:spPr>
          <a:xfrm>
            <a:off x="7289314" y="183356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373709" y="780889"/>
            <a:ext cx="385042" cy="523220"/>
          </a:xfrm>
          <a:prstGeom prst="rect">
            <a:avLst/>
          </a:prstGeom>
        </p:spPr>
        <p:txBody>
          <a:bodyPr wrap="none">
            <a:spAutoFit/>
          </a:bodyPr>
          <a:lstStyle/>
          <a:p>
            <a:r>
              <a:rPr lang="en-US" altLang="ja-JP" sz="2800" dirty="0">
                <a:latin typeface="游ゴシック" panose="020B0400000000000000" pitchFamily="50" charset="-128"/>
                <a:ea typeface="游ゴシック" panose="020B0400000000000000" pitchFamily="50" charset="-128"/>
              </a:rPr>
              <a:t>a</a:t>
            </a:r>
            <a:endParaRPr lang="ja-JP" altLang="en-US" sz="2800" dirty="0"/>
          </a:p>
        </p:txBody>
      </p:sp>
      <p:cxnSp>
        <p:nvCxnSpPr>
          <p:cNvPr id="13" name="直線コネクタ 12"/>
          <p:cNvCxnSpPr>
            <a:endCxn id="10" idx="7"/>
          </p:cNvCxnSpPr>
          <p:nvPr/>
        </p:nvCxnSpPr>
        <p:spPr>
          <a:xfrm flipH="1">
            <a:off x="7340805" y="1207294"/>
            <a:ext cx="173934" cy="635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図 14"/>
          <p:cNvPicPr>
            <a:picLocks noChangeAspect="1"/>
          </p:cNvPicPr>
          <p:nvPr/>
        </p:nvPicPr>
        <p:blipFill rotWithShape="1">
          <a:blip r:embed="rId3">
            <a:duotone>
              <a:prstClr val="black"/>
              <a:srgbClr val="D9C3A5">
                <a:tint val="50000"/>
                <a:satMod val="180000"/>
              </a:srgbClr>
            </a:duotone>
          </a:blip>
          <a:srcRect l="24255" t="36909" r="61287" b="45331"/>
          <a:stretch/>
        </p:blipFill>
        <p:spPr>
          <a:xfrm>
            <a:off x="7731525" y="4092875"/>
            <a:ext cx="1469756" cy="1441150"/>
          </a:xfrm>
          <a:prstGeom prst="rect">
            <a:avLst/>
          </a:prstGeom>
        </p:spPr>
      </p:pic>
      <p:sp>
        <p:nvSpPr>
          <p:cNvPr id="16" name="正方形/長方形 15"/>
          <p:cNvSpPr/>
          <p:nvPr/>
        </p:nvSpPr>
        <p:spPr>
          <a:xfrm>
            <a:off x="7697852" y="5584189"/>
            <a:ext cx="1569660"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テンプレート</a:t>
            </a:r>
            <a:endParaRPr lang="ja-JP" altLang="en-US" dirty="0"/>
          </a:p>
        </p:txBody>
      </p:sp>
      <p:cxnSp>
        <p:nvCxnSpPr>
          <p:cNvPr id="18" name="直線矢印コネクタ 17"/>
          <p:cNvCxnSpPr/>
          <p:nvPr/>
        </p:nvCxnSpPr>
        <p:spPr>
          <a:xfrm>
            <a:off x="10050294" y="146208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0050294" y="1589933"/>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10050294" y="171777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10050294" y="1833563"/>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10050294" y="196140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10050294" y="2089253"/>
            <a:ext cx="5695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10334139" y="1803503"/>
            <a:ext cx="571500" cy="5715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コンテンツ プレースホルダー 2"/>
          <p:cNvSpPr txBox="1">
            <a:spLocks/>
          </p:cNvSpPr>
          <p:nvPr/>
        </p:nvSpPr>
        <p:spPr>
          <a:xfrm>
            <a:off x="457200" y="6029324"/>
            <a:ext cx="6388100" cy="828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追跡</a:t>
            </a:r>
            <a:r>
              <a:rPr lang="ja-JP" altLang="en-US" sz="2400" dirty="0" smtClean="0">
                <a:latin typeface="游ゴシック" panose="020B0400000000000000" pitchFamily="50" charset="-128"/>
                <a:ea typeface="游ゴシック" panose="020B0400000000000000" pitchFamily="50" charset="-128"/>
              </a:rPr>
              <a:t>したい点ごとにテンプレートマッチングを実施するため計算量が大きくなる</a:t>
            </a:r>
            <a:endParaRPr lang="ja-JP" altLang="en-US"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824086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復習</a:t>
            </a:r>
            <a:r>
              <a:rPr kumimoji="1" lang="en-US" altLang="ja-JP" sz="4000" dirty="0" smtClean="0"/>
              <a:t>: </a:t>
            </a:r>
            <a:r>
              <a:rPr lang="ja-JP" altLang="en-US" sz="4000" dirty="0" smtClean="0"/>
              <a:t>連立</a:t>
            </a:r>
            <a:r>
              <a:rPr lang="ja-JP" altLang="en-US" sz="4000" dirty="0"/>
              <a:t>一次</a:t>
            </a:r>
            <a:r>
              <a:rPr lang="ja-JP" altLang="en-US" sz="4000" dirty="0" smtClean="0"/>
              <a:t>方程式の行列を利用した表現</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42</a:t>
            </a:fld>
            <a:endParaRPr lang="ja-JP" altLang="en-US"/>
          </a:p>
        </p:txBody>
      </p:sp>
      <p:sp>
        <p:nvSpPr>
          <p:cNvPr id="6" name="正方形/長方形 5"/>
          <p:cNvSpPr/>
          <p:nvPr/>
        </p:nvSpPr>
        <p:spPr>
          <a:xfrm>
            <a:off x="634534" y="1435457"/>
            <a:ext cx="4528804" cy="461665"/>
          </a:xfrm>
          <a:prstGeom prst="rect">
            <a:avLst/>
          </a:prstGeom>
        </p:spPr>
        <p:txBody>
          <a:bodyPr wrap="none">
            <a:spAutoFit/>
          </a:body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変数の連立</a:t>
            </a: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次方程式を考える</a:t>
            </a:r>
            <a:endParaRPr lang="ja-JP" altLang="en-US" sz="24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759314" y="2516884"/>
                <a:ext cx="2544992" cy="1034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360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𝑦</m:t>
                            </m:r>
                            <m: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3</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𝑦</m:t>
                            </m:r>
                            <m:r>
                              <a:rPr kumimoji="1" lang="en-US" altLang="ja-JP" sz="3600" b="0" i="1" smtClean="0">
                                <a:latin typeface="Cambria Math" panose="02040503050406030204" pitchFamily="18" charset="0"/>
                              </a:rPr>
                              <m:t>=2</m:t>
                            </m:r>
                          </m:e>
                        </m:mr>
                      </m:m>
                    </m:oMath>
                  </m:oMathPara>
                </a14:m>
                <a:endParaRPr kumimoji="1" lang="ja-JP" altLang="en-US" sz="36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59314" y="2516884"/>
                <a:ext cx="2544992" cy="1034066"/>
              </a:xfrm>
              <a:prstGeom prst="rect">
                <a:avLst/>
              </a:prstGeom>
              <a:blipFill>
                <a:blip r:embed="rId2"/>
                <a:stretch>
                  <a:fillRect/>
                </a:stretch>
              </a:blipFill>
            </p:spPr>
            <p:txBody>
              <a:bodyPr/>
              <a:lstStyle/>
              <a:p>
                <a:r>
                  <a:rPr lang="ja-JP" altLang="en-US">
                    <a:noFill/>
                  </a:rPr>
                  <a:t> </a:t>
                </a:r>
              </a:p>
            </p:txBody>
          </p:sp>
        </mc:Fallback>
      </mc:AlternateContent>
      <p:grpSp>
        <p:nvGrpSpPr>
          <p:cNvPr id="16" name="グループ化 15"/>
          <p:cNvGrpSpPr/>
          <p:nvPr/>
        </p:nvGrpSpPr>
        <p:grpSpPr>
          <a:xfrm>
            <a:off x="3944221" y="2105420"/>
            <a:ext cx="6328208" cy="1388201"/>
            <a:chOff x="3944221" y="2105420"/>
            <a:chExt cx="6328208" cy="1388201"/>
          </a:xfrm>
        </p:grpSpPr>
        <p:sp>
          <p:nvSpPr>
            <p:cNvPr id="7" name="右矢印 6"/>
            <p:cNvSpPr/>
            <p:nvPr/>
          </p:nvSpPr>
          <p:spPr>
            <a:xfrm>
              <a:off x="3944221" y="2627230"/>
              <a:ext cx="835742" cy="806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p:cNvSpPr txBox="1"/>
                <p:nvPr/>
              </p:nvSpPr>
              <p:spPr>
                <a:xfrm>
                  <a:off x="5299963" y="2567085"/>
                  <a:ext cx="3632598" cy="926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e>
                                  <m:r>
                                    <a:rPr kumimoji="1" lang="en-US" altLang="ja-JP" sz="3600" b="0" i="1" smtClean="0">
                                      <a:latin typeface="Cambria Math" panose="02040503050406030204" pitchFamily="18" charset="0"/>
                                    </a:rPr>
                                    <m:t>2</m:t>
                                  </m:r>
                                </m:e>
                              </m:mr>
                              <m:mr>
                                <m:e>
                                  <m:r>
                                    <a:rPr kumimoji="1" lang="en-US" altLang="ja-JP" sz="3600" b="0" i="1" smtClean="0">
                                      <a:latin typeface="Cambria Math" panose="02040503050406030204" pitchFamily="18" charset="0"/>
                                    </a:rPr>
                                    <m:t>3</m:t>
                                  </m:r>
                                </m:e>
                                <m:e>
                                  <m:r>
                                    <a:rPr kumimoji="1" lang="en-US" altLang="ja-JP" sz="3600" b="0" i="1" smtClean="0">
                                      <a:latin typeface="Cambria Math" panose="02040503050406030204" pitchFamily="18" charset="0"/>
                                    </a:rPr>
                                    <m:t>4</m:t>
                                  </m:r>
                                </m:e>
                              </m:mr>
                            </m:m>
                          </m:e>
                        </m:d>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𝑥</m:t>
                                  </m:r>
                                </m:e>
                              </m:mr>
                              <m:mr>
                                <m:e>
                                  <m:r>
                                    <a:rPr kumimoji="1" lang="en-US" altLang="ja-JP" sz="3600" b="0" i="1" smtClean="0">
                                      <a:latin typeface="Cambria Math" panose="02040503050406030204" pitchFamily="18" charset="0"/>
                                    </a:rPr>
                                    <m:t>𝑦</m:t>
                                  </m:r>
                                </m:e>
                              </m:mr>
                            </m:m>
                          </m:e>
                        </m:d>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2</m:t>
                                  </m:r>
                                </m:e>
                              </m:mr>
                            </m:m>
                          </m:e>
                        </m:d>
                      </m:oMath>
                    </m:oMathPara>
                  </a14:m>
                  <a:endParaRPr kumimoji="1" lang="ja-JP" altLang="en-US" sz="36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5299963" y="2567085"/>
                  <a:ext cx="3632598" cy="926536"/>
                </a:xfrm>
                <a:prstGeom prst="rect">
                  <a:avLst/>
                </a:prstGeom>
                <a:blipFill>
                  <a:blip r:embed="rId3"/>
                  <a:stretch>
                    <a:fillRect/>
                  </a:stretch>
                </a:blipFill>
              </p:spPr>
              <p:txBody>
                <a:bodyPr/>
                <a:lstStyle/>
                <a:p>
                  <a:r>
                    <a:rPr lang="ja-JP" altLang="en-US">
                      <a:noFill/>
                    </a:rPr>
                    <a:t> </a:t>
                  </a:r>
                </a:p>
              </p:txBody>
            </p:sp>
          </mc:Fallback>
        </mc:AlternateContent>
        <p:sp>
          <p:nvSpPr>
            <p:cNvPr id="11" name="正方形/長方形 10"/>
            <p:cNvSpPr/>
            <p:nvPr/>
          </p:nvSpPr>
          <p:spPr>
            <a:xfrm>
              <a:off x="5163338" y="2105420"/>
              <a:ext cx="5109091"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rPr>
                <a:t>行列</a:t>
              </a:r>
              <a:r>
                <a:rPr lang="ja-JP" altLang="en-US" sz="2400" dirty="0">
                  <a:latin typeface="游ゴシック" panose="020B0400000000000000" pitchFamily="50" charset="-128"/>
                  <a:ea typeface="游ゴシック" panose="020B0400000000000000" pitchFamily="50" charset="-128"/>
                </a:rPr>
                <a:t>を</a:t>
              </a:r>
              <a:r>
                <a:rPr lang="ja-JP" altLang="en-US" sz="2400" dirty="0" smtClean="0">
                  <a:latin typeface="游ゴシック" panose="020B0400000000000000" pitchFamily="50" charset="-128"/>
                  <a:ea typeface="游ゴシック" panose="020B0400000000000000" pitchFamily="50" charset="-128"/>
                </a:rPr>
                <a:t>使って以下の通り書き表せる</a:t>
              </a:r>
              <a:endParaRPr lang="ja-JP" altLang="en-US" sz="2400" dirty="0">
                <a:latin typeface="游ゴシック" panose="020B0400000000000000" pitchFamily="50" charset="-128"/>
                <a:ea typeface="游ゴシック" panose="020B0400000000000000" pitchFamily="50" charset="-128"/>
              </a:endParaRPr>
            </a:p>
          </p:txBody>
        </p:sp>
      </p:grpSp>
      <p:grpSp>
        <p:nvGrpSpPr>
          <p:cNvPr id="17" name="グループ化 16"/>
          <p:cNvGrpSpPr/>
          <p:nvPr/>
        </p:nvGrpSpPr>
        <p:grpSpPr>
          <a:xfrm>
            <a:off x="3944221" y="3773227"/>
            <a:ext cx="7251538" cy="2602173"/>
            <a:chOff x="3944221" y="3773227"/>
            <a:chExt cx="7251538" cy="2602173"/>
          </a:xfrm>
        </p:grpSpPr>
        <p:sp>
          <p:nvSpPr>
            <p:cNvPr id="12" name="右矢印 11"/>
            <p:cNvSpPr/>
            <p:nvPr/>
          </p:nvSpPr>
          <p:spPr>
            <a:xfrm>
              <a:off x="3944221" y="4295037"/>
              <a:ext cx="835742" cy="806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p:cNvSpPr txBox="1"/>
                <p:nvPr/>
              </p:nvSpPr>
              <p:spPr>
                <a:xfrm>
                  <a:off x="5299963" y="4234892"/>
                  <a:ext cx="4092594" cy="10334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𝑥</m:t>
                                  </m:r>
                                </m:e>
                              </m:mr>
                              <m:mr>
                                <m:e>
                                  <m:r>
                                    <a:rPr kumimoji="1" lang="en-US" altLang="ja-JP" sz="3600" b="0" i="1" smtClean="0">
                                      <a:latin typeface="Cambria Math" panose="02040503050406030204" pitchFamily="18" charset="0"/>
                                    </a:rPr>
                                    <m:t>𝑦</m:t>
                                  </m:r>
                                </m:e>
                              </m:mr>
                            </m:m>
                          </m:e>
                        </m:d>
                        <m:r>
                          <a:rPr kumimoji="1" lang="en-US" altLang="ja-JP" sz="3600" b="0" i="1" smtClean="0">
                            <a:latin typeface="Cambria Math" panose="02040503050406030204" pitchFamily="18" charset="0"/>
                          </a:rPr>
                          <m:t>=</m:t>
                        </m:r>
                        <m:sSup>
                          <m:sSupPr>
                            <m:ctrlPr>
                              <a:rPr lang="en-US" altLang="ja-JP" sz="3600" b="0" i="1" smtClean="0">
                                <a:latin typeface="Cambria Math" panose="02040503050406030204" pitchFamily="18" charset="0"/>
                              </a:rPr>
                            </m:ctrlPr>
                          </m:sSupPr>
                          <m:e>
                            <m:d>
                              <m:dPr>
                                <m:ctrlPr>
                                  <a:rPr lang="en-US" altLang="ja-JP" sz="3600" i="1">
                                    <a:latin typeface="Cambria Math" panose="02040503050406030204" pitchFamily="18" charset="0"/>
                                  </a:rPr>
                                </m:ctrlPr>
                              </m:dPr>
                              <m:e>
                                <m:m>
                                  <m:mPr>
                                    <m:mcs>
                                      <m:mc>
                                        <m:mcPr>
                                          <m:count m:val="2"/>
                                          <m:mcJc m:val="center"/>
                                        </m:mcPr>
                                      </m:mc>
                                    </m:mcs>
                                    <m:ctrlPr>
                                      <a:rPr lang="en-US" altLang="ja-JP" sz="3600" i="1">
                                        <a:latin typeface="Cambria Math" panose="02040503050406030204" pitchFamily="18" charset="0"/>
                                      </a:rPr>
                                    </m:ctrlPr>
                                  </m:mPr>
                                  <m:mr>
                                    <m:e>
                                      <m:r>
                                        <m:rPr>
                                          <m:brk m:alnAt="7"/>
                                        </m:rPr>
                                        <a:rPr lang="en-US" altLang="ja-JP" sz="3600" i="1">
                                          <a:latin typeface="Cambria Math" panose="02040503050406030204" pitchFamily="18" charset="0"/>
                                        </a:rPr>
                                        <m:t>1</m:t>
                                      </m:r>
                                    </m:e>
                                    <m:e>
                                      <m:r>
                                        <a:rPr lang="en-US" altLang="ja-JP" sz="3600" i="1">
                                          <a:latin typeface="Cambria Math" panose="02040503050406030204" pitchFamily="18" charset="0"/>
                                        </a:rPr>
                                        <m:t>2</m:t>
                                      </m:r>
                                    </m:e>
                                  </m:mr>
                                  <m:mr>
                                    <m:e>
                                      <m:r>
                                        <a:rPr lang="en-US" altLang="ja-JP" sz="3600" i="1">
                                          <a:latin typeface="Cambria Math" panose="02040503050406030204" pitchFamily="18" charset="0"/>
                                        </a:rPr>
                                        <m:t>3</m:t>
                                      </m:r>
                                    </m:e>
                                    <m:e>
                                      <m:r>
                                        <a:rPr lang="en-US" altLang="ja-JP" sz="3600" i="1">
                                          <a:latin typeface="Cambria Math" panose="02040503050406030204" pitchFamily="18" charset="0"/>
                                        </a:rPr>
                                        <m:t>4</m:t>
                                      </m:r>
                                    </m:e>
                                  </m:mr>
                                </m:m>
                              </m:e>
                            </m:d>
                          </m:e>
                          <m:sup>
                            <m:r>
                              <a:rPr lang="en-US" altLang="ja-JP" sz="3600" b="0" i="1" smtClean="0">
                                <a:latin typeface="Cambria Math" panose="02040503050406030204" pitchFamily="18" charset="0"/>
                              </a:rPr>
                              <m:t>−1</m:t>
                            </m:r>
                          </m:sup>
                        </m:sSup>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2</m:t>
                                  </m:r>
                                </m:e>
                              </m:mr>
                            </m:m>
                          </m:e>
                        </m:d>
                      </m:oMath>
                    </m:oMathPara>
                  </a14:m>
                  <a:endParaRPr kumimoji="1" lang="ja-JP" altLang="en-US" sz="36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5299963" y="4234892"/>
                  <a:ext cx="4092594" cy="1033488"/>
                </a:xfrm>
                <a:prstGeom prst="rect">
                  <a:avLst/>
                </a:prstGeom>
                <a:blipFill>
                  <a:blip r:embed="rId4"/>
                  <a:stretch>
                    <a:fillRect/>
                  </a:stretch>
                </a:blipFill>
              </p:spPr>
              <p:txBody>
                <a:bodyPr/>
                <a:lstStyle/>
                <a:p>
                  <a:r>
                    <a:rPr lang="ja-JP" altLang="en-US">
                      <a:noFill/>
                    </a:rPr>
                    <a:t> </a:t>
                  </a:r>
                </a:p>
              </p:txBody>
            </p:sp>
          </mc:Fallback>
        </mc:AlternateContent>
        <p:sp>
          <p:nvSpPr>
            <p:cNvPr id="14" name="正方形/長方形 13"/>
            <p:cNvSpPr/>
            <p:nvPr/>
          </p:nvSpPr>
          <p:spPr>
            <a:xfrm>
              <a:off x="5163338" y="3773227"/>
              <a:ext cx="6032421"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rPr>
                <a:t>両辺に逆行列をかけることで解が得られる</a:t>
              </a:r>
              <a:endParaRPr lang="ja-JP" altLang="en-US" sz="2400" dirty="0">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5163338" y="5544403"/>
              <a:ext cx="5109091" cy="830997"/>
            </a:xfrm>
            <a:prstGeom prst="rect">
              <a:avLst/>
            </a:prstGeom>
          </p:spPr>
          <p:txBody>
            <a:bodyPr wrap="square">
              <a:spAutoFit/>
            </a:bodyPr>
            <a:lstStyle/>
            <a:p>
              <a:r>
                <a:rPr lang="en-US" altLang="ja-JP" sz="2400" dirty="0" smtClean="0">
                  <a:latin typeface="游ゴシック" panose="020B0400000000000000" pitchFamily="50" charset="-128"/>
                  <a:ea typeface="游ゴシック" panose="020B0400000000000000" pitchFamily="50" charset="-128"/>
                </a:rPr>
                <a:t>※ </a:t>
              </a:r>
              <a:r>
                <a:rPr lang="ja-JP" altLang="en-US" sz="2400" dirty="0" smtClean="0">
                  <a:latin typeface="游ゴシック" panose="020B0400000000000000" pitchFamily="50" charset="-128"/>
                  <a:ea typeface="游ゴシック" panose="020B0400000000000000" pitchFamily="50" charset="-128"/>
                </a:rPr>
                <a:t>逆行列</a:t>
              </a:r>
              <a:r>
                <a:rPr lang="ja-JP" altLang="en-US" sz="2400" dirty="0">
                  <a:latin typeface="游ゴシック" panose="020B0400000000000000" pitchFamily="50" charset="-128"/>
                  <a:ea typeface="游ゴシック" panose="020B0400000000000000" pitchFamily="50" charset="-128"/>
                </a:rPr>
                <a:t>が存在しない</a:t>
              </a:r>
              <a:r>
                <a:rPr lang="ja-JP" altLang="en-US" sz="2400" dirty="0" smtClean="0">
                  <a:latin typeface="游ゴシック" panose="020B0400000000000000" pitchFamily="50" charset="-128"/>
                  <a:ea typeface="游ゴシック" panose="020B0400000000000000" pitchFamily="50" charset="-128"/>
                </a:rPr>
                <a:t>場合、この連立方程式は不定</a:t>
              </a:r>
              <a:r>
                <a:rPr lang="en-US" altLang="ja-JP" sz="2400" dirty="0" smtClean="0">
                  <a:latin typeface="游ゴシック" panose="020B0400000000000000" pitchFamily="50" charset="-128"/>
                  <a:ea typeface="游ゴシック" panose="020B0400000000000000" pitchFamily="50" charset="-128"/>
                </a:rPr>
                <a:t>or</a:t>
              </a:r>
              <a:r>
                <a:rPr lang="ja-JP" altLang="en-US" sz="2400" dirty="0" smtClean="0">
                  <a:latin typeface="游ゴシック" panose="020B0400000000000000" pitchFamily="50" charset="-128"/>
                  <a:ea typeface="游ゴシック" panose="020B0400000000000000" pitchFamily="50" charset="-128"/>
                </a:rPr>
                <a:t>不能</a:t>
              </a:r>
              <a:endParaRPr lang="ja-JP" altLang="en-US" sz="2400"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40827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復習 </a:t>
            </a:r>
            <a:r>
              <a:rPr lang="en-US" altLang="ja-JP" sz="4000" dirty="0"/>
              <a:t>: </a:t>
            </a:r>
            <a:r>
              <a:rPr lang="ja-JP" altLang="en-US" sz="4000" dirty="0"/>
              <a:t>一般逆行列（擬似逆行列）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p:sp>
        <p:nvSpPr>
          <p:cNvPr id="6" name="正方形/長方形 5"/>
          <p:cNvSpPr/>
          <p:nvPr/>
        </p:nvSpPr>
        <p:spPr>
          <a:xfrm>
            <a:off x="634534" y="1435457"/>
            <a:ext cx="4528804" cy="461665"/>
          </a:xfrm>
          <a:prstGeom prst="rect">
            <a:avLst/>
          </a:prstGeom>
        </p:spPr>
        <p:txBody>
          <a:bodyPr wrap="none">
            <a:spAutoFit/>
          </a:body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変数の連立</a:t>
            </a: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次方程式を考える</a:t>
            </a:r>
            <a:endParaRPr lang="ja-JP" altLang="en-US" sz="24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729784" y="2049628"/>
                <a:ext cx="2248436" cy="12371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 </m:t>
                            </m:r>
                            <m:r>
                              <a:rPr kumimoji="1" lang="en-US" altLang="ja-JP" sz="2800" b="0" i="1" smtClean="0">
                                <a:latin typeface="Cambria Math" panose="02040503050406030204" pitchFamily="18" charset="0"/>
                              </a:rPr>
                              <m:t>  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mr>
                        <m:mr>
                          <m:e>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e>
                                <m:r>
                                  <a:rPr kumimoji="1" lang="en-US" altLang="ja-JP" sz="2800" b="0" i="1" smtClean="0">
                                    <a:latin typeface="Cambria Math" panose="02040503050406030204" pitchFamily="18" charset="0"/>
                                  </a:rPr>
                                  <m:t>   0</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=1</m:t>
                                </m:r>
                              </m:e>
                            </m:eqArr>
                          </m:e>
                        </m:mr>
                      </m:m>
                    </m:oMath>
                  </m:oMathPara>
                </a14:m>
                <a:endParaRPr kumimoji="1" lang="ja-JP" altLang="en-US" sz="28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29784" y="2049628"/>
                <a:ext cx="2248436" cy="1237134"/>
              </a:xfrm>
              <a:prstGeom prst="rect">
                <a:avLst/>
              </a:prstGeom>
              <a:blipFill>
                <a:blip r:embed="rId2"/>
                <a:stretch>
                  <a:fillRect/>
                </a:stretch>
              </a:blipFill>
            </p:spPr>
            <p:txBody>
              <a:bodyPr/>
              <a:lstStyle/>
              <a:p>
                <a:r>
                  <a:rPr lang="ja-JP" altLang="en-US">
                    <a:noFill/>
                  </a:rPr>
                  <a:t> </a:t>
                </a:r>
              </a:p>
            </p:txBody>
          </p:sp>
        </mc:Fallback>
      </mc:AlternateContent>
      <p:sp>
        <p:nvSpPr>
          <p:cNvPr id="45" name="正方形/長方形 44"/>
          <p:cNvSpPr/>
          <p:nvPr/>
        </p:nvSpPr>
        <p:spPr>
          <a:xfrm>
            <a:off x="634534" y="3570148"/>
            <a:ext cx="4339650"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変数が２個、方程式が３本なので解なし</a:t>
            </a:r>
            <a:endParaRPr lang="ja-JP" altLang="en-US" dirty="0">
              <a:latin typeface="游ゴシック" panose="020B0400000000000000" pitchFamily="50" charset="-128"/>
              <a:ea typeface="游ゴシック" panose="020B0400000000000000" pitchFamily="50" charset="-128"/>
            </a:endParaRPr>
          </a:p>
        </p:txBody>
      </p:sp>
      <p:grpSp>
        <p:nvGrpSpPr>
          <p:cNvPr id="50" name="グループ化 49"/>
          <p:cNvGrpSpPr/>
          <p:nvPr/>
        </p:nvGrpSpPr>
        <p:grpSpPr>
          <a:xfrm>
            <a:off x="6601983" y="1847517"/>
            <a:ext cx="4591050" cy="2939219"/>
            <a:chOff x="6601983" y="1847517"/>
            <a:chExt cx="4591050" cy="2939219"/>
          </a:xfrm>
        </p:grpSpPr>
        <p:grpSp>
          <p:nvGrpSpPr>
            <p:cNvPr id="20" name="グループ化 19"/>
            <p:cNvGrpSpPr/>
            <p:nvPr/>
          </p:nvGrpSpPr>
          <p:grpSpPr>
            <a:xfrm>
              <a:off x="6601983" y="1847517"/>
              <a:ext cx="4591050" cy="2478443"/>
              <a:chOff x="6137275" y="719782"/>
              <a:chExt cx="4591050" cy="2478443"/>
            </a:xfrm>
          </p:grpSpPr>
          <p:cxnSp>
            <p:nvCxnSpPr>
              <p:cNvPr id="5" name="直線矢印コネクタ 4"/>
              <p:cNvCxnSpPr/>
              <p:nvPr/>
            </p:nvCxnSpPr>
            <p:spPr>
              <a:xfrm>
                <a:off x="6137275" y="2504132"/>
                <a:ext cx="4591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直線コネクタ 22"/>
            <p:cNvCxnSpPr/>
            <p:nvPr/>
          </p:nvCxnSpPr>
          <p:spPr>
            <a:xfrm>
              <a:off x="7564008" y="2283435"/>
              <a:ext cx="3389742" cy="165604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6961077" y="1847518"/>
              <a:ext cx="2262298" cy="22768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10265066" y="33482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34" name="正方形/長方形 33"/>
            <p:cNvSpPr/>
            <p:nvPr/>
          </p:nvSpPr>
          <p:spPr>
            <a:xfrm>
              <a:off x="8817266" y="209840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35" name="正方形/長方形 34"/>
            <p:cNvSpPr/>
            <p:nvPr/>
          </p:nvSpPr>
          <p:spPr>
            <a:xfrm>
              <a:off x="8805455" y="2655525"/>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36" name="正方形/長方形 35"/>
            <p:cNvSpPr/>
            <p:nvPr/>
          </p:nvSpPr>
          <p:spPr>
            <a:xfrm>
              <a:off x="7346711" y="3343387"/>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37" name="直線コネクタ 36"/>
            <p:cNvCxnSpPr/>
            <p:nvPr/>
          </p:nvCxnSpPr>
          <p:spPr>
            <a:xfrm>
              <a:off x="6658512" y="3383595"/>
              <a:ext cx="4491139" cy="200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8814980"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sp>
          <p:nvSpPr>
            <p:cNvPr id="48" name="正方形/長方形 47"/>
            <p:cNvSpPr/>
            <p:nvPr/>
          </p:nvSpPr>
          <p:spPr>
            <a:xfrm>
              <a:off x="7718897" y="4417404"/>
              <a:ext cx="2621230"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本の直線の交点はない</a:t>
              </a:r>
              <a:endParaRPr lang="ja-JP" altLang="en-US"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185453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復習 </a:t>
            </a:r>
            <a:r>
              <a:rPr lang="en-US" altLang="ja-JP" sz="4000" dirty="0" smtClean="0"/>
              <a:t>: </a:t>
            </a:r>
            <a:r>
              <a:rPr lang="ja-JP" altLang="en-US" sz="4000" dirty="0"/>
              <a:t>一般</a:t>
            </a:r>
            <a:r>
              <a:rPr lang="ja-JP" altLang="en-US" sz="4000" dirty="0" smtClean="0"/>
              <a:t>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729300" y="1330141"/>
                <a:ext cx="2248436" cy="12371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 </m:t>
                            </m:r>
                            <m:r>
                              <a:rPr kumimoji="1" lang="en-US" altLang="ja-JP" sz="2800" b="0" i="1" smtClean="0">
                                <a:latin typeface="Cambria Math" panose="02040503050406030204" pitchFamily="18" charset="0"/>
                              </a:rPr>
                              <m:t>  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mr>
                        <m:mr>
                          <m:e>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e>
                                <m:r>
                                  <a:rPr kumimoji="1" lang="en-US" altLang="ja-JP" sz="2800" b="0" i="1" smtClean="0">
                                    <a:latin typeface="Cambria Math" panose="02040503050406030204" pitchFamily="18" charset="0"/>
                                  </a:rPr>
                                  <m:t>   0</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=1</m:t>
                                </m:r>
                              </m:e>
                            </m:eqArr>
                          </m:e>
                        </m:mr>
                      </m:m>
                    </m:oMath>
                  </m:oMathPara>
                </a14:m>
                <a:endParaRPr kumimoji="1" lang="ja-JP" altLang="en-US" sz="28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29300" y="1330141"/>
                <a:ext cx="2248436" cy="123713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563937" y="1460401"/>
                <a:ext cx="2795894"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2"/>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1</m:t>
                                </m:r>
                              </m:e>
                            </m:mr>
                          </m:m>
                        </m:e>
                      </m:d>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ja-JP" altLang="en-US" sz="2400" dirty="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563937" y="1460401"/>
                <a:ext cx="2795894" cy="976614"/>
              </a:xfrm>
              <a:prstGeom prst="rect">
                <a:avLst/>
              </a:prstGeom>
              <a:blipFill>
                <a:blip r:embed="rId3"/>
                <a:stretch>
                  <a:fillRect/>
                </a:stretch>
              </a:blipFill>
            </p:spPr>
            <p:txBody>
              <a:bodyPr/>
              <a:lstStyle/>
              <a:p>
                <a:r>
                  <a:rPr lang="ja-JP" altLang="en-US">
                    <a:noFill/>
                  </a:rPr>
                  <a:t> </a:t>
                </a:r>
              </a:p>
            </p:txBody>
          </p:sp>
        </mc:Fallback>
      </mc:AlternateContent>
      <p:sp>
        <p:nvSpPr>
          <p:cNvPr id="50" name="右矢印 49"/>
          <p:cNvSpPr/>
          <p:nvPr/>
        </p:nvSpPr>
        <p:spPr>
          <a:xfrm>
            <a:off x="3420980" y="1615301"/>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7435051" y="1715813"/>
            <a:ext cx="3005951"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行列</a:t>
            </a:r>
            <a:r>
              <a:rPr lang="ja-JP" altLang="en-US" sz="2000" dirty="0">
                <a:latin typeface="游ゴシック" panose="020B0400000000000000" pitchFamily="50" charset="-128"/>
                <a:ea typeface="游ゴシック" panose="020B0400000000000000" pitchFamily="50" charset="-128"/>
              </a:rPr>
              <a:t>を</a:t>
            </a:r>
            <a:r>
              <a:rPr lang="ja-JP" altLang="en-US" sz="2000" dirty="0" smtClean="0">
                <a:latin typeface="游ゴシック" panose="020B0400000000000000" pitchFamily="50" charset="-128"/>
                <a:ea typeface="游ゴシック" panose="020B0400000000000000" pitchFamily="50" charset="-128"/>
              </a:rPr>
              <a:t>使って書き表</a:t>
            </a:r>
            <a:r>
              <a:rPr lang="ja-JP" altLang="en-US" sz="2000" dirty="0">
                <a:latin typeface="游ゴシック" panose="020B0400000000000000" pitchFamily="50" charset="-128"/>
                <a:ea typeface="游ゴシック" panose="020B0400000000000000" pitchFamily="50" charset="-128"/>
              </a:rPr>
              <a:t>した</a:t>
            </a:r>
            <a:endParaRPr lang="en-US" altLang="ja-JP" sz="2000" dirty="0" smtClean="0">
              <a:latin typeface="游ゴシック" panose="020B0400000000000000" pitchFamily="50" charset="-128"/>
              <a:ea typeface="游ゴシック" panose="020B0400000000000000" pitchFamily="50" charset="-128"/>
            </a:endParaRPr>
          </a:p>
        </p:txBody>
      </p:sp>
      <p:grpSp>
        <p:nvGrpSpPr>
          <p:cNvPr id="3" name="グループ化 2"/>
          <p:cNvGrpSpPr/>
          <p:nvPr/>
        </p:nvGrpSpPr>
        <p:grpSpPr>
          <a:xfrm>
            <a:off x="3420980" y="2644296"/>
            <a:ext cx="8078586" cy="732573"/>
            <a:chOff x="3420980" y="2644296"/>
            <a:chExt cx="8078586" cy="732573"/>
          </a:xfrm>
        </p:grpSpPr>
        <mc:AlternateContent xmlns:mc="http://schemas.openxmlformats.org/markup-compatibility/2006" xmlns:a14="http://schemas.microsoft.com/office/drawing/2010/main">
          <mc:Choice Requires="a14">
            <p:sp>
              <p:nvSpPr>
                <p:cNvPr id="52" name="テキスト ボックス 51"/>
                <p:cNvSpPr txBox="1"/>
                <p:nvPr/>
              </p:nvSpPr>
              <p:spPr>
                <a:xfrm>
                  <a:off x="4563937" y="2644296"/>
                  <a:ext cx="5038559" cy="732573"/>
                </a:xfrm>
                <a:prstGeom prst="rect">
                  <a:avLst/>
                </a:prstGeom>
                <a:noFill/>
              </p:spPr>
              <p:txBody>
                <a:bodyPr wrap="none" lIns="0" tIns="0" rIns="0" bIns="0" rtlCol="0">
                  <a:spAutoFit/>
                </a:bodyPr>
                <a:lstStyle/>
                <a:p>
                  <a14:m>
                    <m:oMath xmlns:m="http://schemas.openxmlformats.org/officeDocument/2006/math">
                      <m:r>
                        <a:rPr kumimoji="1" lang="en-US" altLang="ja-JP" sz="2400" b="1" i="0" smtClean="0">
                          <a:latin typeface="Cambria Math" panose="02040503050406030204" pitchFamily="18" charset="0"/>
                        </a:rPr>
                        <m:t>𝐀</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r>
                        <a:rPr kumimoji="1" lang="en-US" altLang="ja-JP" sz="2400" b="1" i="0" smtClean="0">
                          <a:latin typeface="Cambria Math" panose="02040503050406030204" pitchFamily="18" charset="0"/>
                        </a:rPr>
                        <m:t>𝐛</m:t>
                      </m:r>
                      <m:r>
                        <a:rPr kumimoji="1" lang="en-US" altLang="ja-JP" sz="2400" b="1" i="0" smtClean="0">
                          <a:latin typeface="Cambria Math" panose="02040503050406030204" pitchFamily="18" charset="0"/>
                        </a:rPr>
                        <m:t>,</m:t>
                      </m:r>
                      <m:r>
                        <a:rPr kumimoji="1" lang="en-US" altLang="ja-JP" sz="2400" b="1" i="1" smtClean="0">
                          <a:latin typeface="Cambria Math" panose="02040503050406030204" pitchFamily="18" charset="0"/>
                        </a:rPr>
                        <m:t> </m:t>
                      </m:r>
                    </m:oMath>
                  </a14:m>
                  <a:r>
                    <a:rPr kumimoji="1" lang="ja-JP" altLang="en-US" dirty="0" smtClean="0">
                      <a:latin typeface="游ゴシック" panose="020B0400000000000000" pitchFamily="50" charset="-128"/>
                      <a:ea typeface="游ゴシック" panose="020B0400000000000000" pitchFamily="50" charset="-128"/>
                    </a:rPr>
                    <a:t>  　ただし</a:t>
                  </a:r>
                  <a14:m>
                    <m:oMath xmlns:m="http://schemas.openxmlformats.org/officeDocument/2006/math">
                      <m:r>
                        <a:rPr lang="en-US" altLang="ja-JP" b="1">
                          <a:latin typeface="Cambria Math" panose="02040503050406030204" pitchFamily="18" charset="0"/>
                        </a:rPr>
                        <m:t>𝐀</m:t>
                      </m:r>
                      <m:r>
                        <a:rPr lang="en-US" altLang="ja-JP" b="1">
                          <a:latin typeface="Cambria Math" panose="02040503050406030204" pitchFamily="18" charset="0"/>
                        </a:rPr>
                        <m:t>=</m:t>
                      </m:r>
                      <m:d>
                        <m:dPr>
                          <m:ctrlPr>
                            <a:rPr lang="en-US" altLang="ja-JP"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1</m:t>
                                </m:r>
                              </m:e>
                              <m:e>
                                <m:r>
                                  <a:rPr lang="en-US" altLang="ja-JP" i="1">
                                    <a:latin typeface="Cambria Math" panose="02040503050406030204" pitchFamily="18" charset="0"/>
                                  </a:rPr>
                                  <m:t>2</m:t>
                                </m:r>
                              </m:e>
                            </m:mr>
                            <m:mr>
                              <m:e>
                                <m:r>
                                  <a:rPr lang="en-US" altLang="ja-JP" i="1">
                                    <a:latin typeface="Cambria Math" panose="02040503050406030204" pitchFamily="18" charset="0"/>
                                  </a:rPr>
                                  <m:t>−1</m:t>
                                </m:r>
                              </m:e>
                              <m:e>
                                <m:r>
                                  <a:rPr lang="en-US" altLang="ja-JP" i="1">
                                    <a:latin typeface="Cambria Math" panose="02040503050406030204" pitchFamily="18" charset="0"/>
                                  </a:rPr>
                                  <m:t>1</m:t>
                                </m:r>
                              </m:e>
                            </m:mr>
                            <m:mr>
                              <m:e>
                                <m:r>
                                  <a:rPr lang="en-US" altLang="ja-JP" i="1">
                                    <a:latin typeface="Cambria Math" panose="02040503050406030204" pitchFamily="18" charset="0"/>
                                  </a:rPr>
                                  <m:t>0</m:t>
                                </m:r>
                              </m:e>
                              <m:e>
                                <m:r>
                                  <a:rPr lang="en-US" altLang="ja-JP" i="1">
                                    <a:latin typeface="Cambria Math" panose="02040503050406030204" pitchFamily="18" charset="0"/>
                                  </a:rPr>
                                  <m:t>1</m:t>
                                </m:r>
                              </m:e>
                            </m:mr>
                          </m:m>
                        </m:e>
                      </m:d>
                      <m:r>
                        <a:rPr lang="en-US" altLang="ja-JP" b="1">
                          <a:latin typeface="Cambria Math" panose="02040503050406030204" pitchFamily="18" charset="0"/>
                        </a:rPr>
                        <m:t>, </m:t>
                      </m:r>
                      <m:r>
                        <a:rPr lang="ja-JP" altLang="en-US" b="1" i="1">
                          <a:latin typeface="Cambria Math" panose="02040503050406030204" pitchFamily="18" charset="0"/>
                        </a:rPr>
                        <m:t>　</m:t>
                      </m:r>
                      <m:r>
                        <a:rPr lang="en-US" altLang="ja-JP" b="1">
                          <a:latin typeface="Cambria Math" panose="02040503050406030204" pitchFamily="18" charset="0"/>
                        </a:rPr>
                        <m:t>𝐛</m:t>
                      </m:r>
                      <m:r>
                        <a:rPr lang="en-US" altLang="ja-JP" b="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6</m:t>
                                </m:r>
                              </m:e>
                            </m:mr>
                            <m:mr>
                              <m:e>
                                <m:r>
                                  <a:rPr lang="en-US" altLang="ja-JP" i="1">
                                    <a:latin typeface="Cambria Math" panose="02040503050406030204" pitchFamily="18" charset="0"/>
                                  </a:rPr>
                                  <m:t>6</m:t>
                                </m:r>
                              </m:e>
                            </m:mr>
                            <m:mr>
                              <m:e>
                                <m:r>
                                  <a:rPr lang="en-US" altLang="ja-JP" i="1">
                                    <a:latin typeface="Cambria Math" panose="02040503050406030204" pitchFamily="18" charset="0"/>
                                  </a:rPr>
                                  <m:t>1</m:t>
                                </m:r>
                              </m:e>
                            </m:mr>
                          </m:m>
                        </m:e>
                      </m:d>
                    </m:oMath>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563937" y="2644296"/>
                  <a:ext cx="5038559" cy="732573"/>
                </a:xfrm>
                <a:prstGeom prst="rect">
                  <a:avLst/>
                </a:prstGeom>
                <a:blipFill>
                  <a:blip r:embed="rId4"/>
                  <a:stretch>
                    <a:fillRect/>
                  </a:stretch>
                </a:blipFill>
              </p:spPr>
              <p:txBody>
                <a:bodyPr/>
                <a:lstStyle/>
                <a:p>
                  <a:r>
                    <a:rPr lang="ja-JP" altLang="en-US">
                      <a:noFill/>
                    </a:rPr>
                    <a:t> </a:t>
                  </a:r>
                </a:p>
              </p:txBody>
            </p:sp>
          </mc:Fallback>
        </mc:AlternateContent>
        <p:sp>
          <p:nvSpPr>
            <p:cNvPr id="53" name="右矢印 52"/>
            <p:cNvSpPr/>
            <p:nvPr/>
          </p:nvSpPr>
          <p:spPr>
            <a:xfrm>
              <a:off x="3420980" y="2677175"/>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9519537" y="2810527"/>
              <a:ext cx="1980029"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として整理した</a:t>
              </a:r>
              <a:endParaRPr lang="ja-JP" altLang="en-US" sz="2000" dirty="0">
                <a:latin typeface="游ゴシック" panose="020B0400000000000000" pitchFamily="50" charset="-128"/>
                <a:ea typeface="游ゴシック" panose="020B0400000000000000" pitchFamily="50" charset="-128"/>
              </a:endParaRPr>
            </a:p>
          </p:txBody>
        </p:sp>
      </p:grpSp>
      <p:grpSp>
        <p:nvGrpSpPr>
          <p:cNvPr id="5" name="グループ化 4"/>
          <p:cNvGrpSpPr/>
          <p:nvPr/>
        </p:nvGrpSpPr>
        <p:grpSpPr>
          <a:xfrm>
            <a:off x="3420980" y="3631513"/>
            <a:ext cx="5972825" cy="666814"/>
            <a:chOff x="3420980" y="3631513"/>
            <a:chExt cx="5972825" cy="666814"/>
          </a:xfrm>
        </p:grpSpPr>
        <mc:AlternateContent xmlns:mc="http://schemas.openxmlformats.org/markup-compatibility/2006" xmlns:a14="http://schemas.microsoft.com/office/drawing/2010/main">
          <mc:Choice Requires="a14">
            <p:sp>
              <p:nvSpPr>
                <p:cNvPr id="55" name="テキスト ボックス 54"/>
                <p:cNvSpPr txBox="1"/>
                <p:nvPr/>
              </p:nvSpPr>
              <p:spPr>
                <a:xfrm>
                  <a:off x="4563937" y="3656118"/>
                  <a:ext cx="2123978"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latin typeface="Cambria Math" panose="02040503050406030204" pitchFamily="18" charset="0"/>
                              </a:rPr>
                            </m:ctrlPr>
                          </m:sSupPr>
                          <m:e>
                            <m:r>
                              <a:rPr lang="en-US" altLang="ja-JP" sz="2400" b="1" smtClean="0">
                                <a:latin typeface="Cambria Math" panose="02040503050406030204" pitchFamily="18" charset="0"/>
                              </a:rPr>
                              <m:t>𝐀</m:t>
                            </m:r>
                          </m:e>
                          <m:sup>
                            <m:r>
                              <m:rPr>
                                <m:sty m:val="p"/>
                              </m:rPr>
                              <a:rPr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𝐀</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kumimoji="1" lang="en-US" altLang="ja-JP" sz="2400" b="1" i="1" smtClean="0">
                                <a:latin typeface="Cambria Math" panose="02040503050406030204" pitchFamily="18" charset="0"/>
                              </a:rPr>
                            </m:ctrlPr>
                          </m:sSupPr>
                          <m:e>
                            <m:r>
                              <a:rPr kumimoji="1" lang="en-US" altLang="ja-JP" sz="2400" b="1" i="0" smtClean="0">
                                <a:latin typeface="Cambria Math" panose="02040503050406030204" pitchFamily="18" charset="0"/>
                              </a:rPr>
                              <m:t>𝐀</m:t>
                            </m:r>
                          </m:e>
                          <m:sup>
                            <m:r>
                              <m:rPr>
                                <m:sty m:val="p"/>
                              </m:rPr>
                              <a:rPr kumimoji="1"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𝐛</m:t>
                        </m:r>
                      </m:oMath>
                    </m:oMathPara>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4563937" y="3656118"/>
                  <a:ext cx="2123978" cy="61760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7139662" y="3764865"/>
              <a:ext cx="2254143"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両辺に</a:t>
              </a:r>
              <a:r>
                <a:rPr lang="en-US" altLang="ja-JP" sz="2000" dirty="0" smtClean="0">
                  <a:latin typeface="游ゴシック" panose="020B0400000000000000" pitchFamily="50" charset="-128"/>
                  <a:ea typeface="游ゴシック" panose="020B0400000000000000" pitchFamily="50" charset="-128"/>
                </a:rPr>
                <a:t>A</a:t>
              </a:r>
              <a:r>
                <a:rPr lang="en-US" altLang="ja-JP" sz="2000" baseline="30000" dirty="0" smtClean="0">
                  <a:latin typeface="游ゴシック" panose="020B0400000000000000" pitchFamily="50" charset="-128"/>
                  <a:ea typeface="游ゴシック" panose="020B0400000000000000" pitchFamily="50" charset="-128"/>
                </a:rPr>
                <a:t>T</a:t>
              </a:r>
              <a:r>
                <a:rPr lang="ja-JP" altLang="en-US" sz="2000" dirty="0" smtClean="0">
                  <a:latin typeface="游ゴシック" panose="020B0400000000000000" pitchFamily="50" charset="-128"/>
                  <a:ea typeface="游ゴシック" panose="020B0400000000000000" pitchFamily="50" charset="-128"/>
                </a:rPr>
                <a:t>をかけた</a:t>
              </a:r>
              <a:endParaRPr lang="ja-JP" altLang="en-US" sz="2000" dirty="0">
                <a:latin typeface="游ゴシック" panose="020B0400000000000000" pitchFamily="50" charset="-128"/>
                <a:ea typeface="游ゴシック" panose="020B0400000000000000" pitchFamily="50" charset="-128"/>
              </a:endParaRPr>
            </a:p>
          </p:txBody>
        </p:sp>
        <p:sp>
          <p:nvSpPr>
            <p:cNvPr id="57" name="右矢印 56"/>
            <p:cNvSpPr/>
            <p:nvPr/>
          </p:nvSpPr>
          <p:spPr>
            <a:xfrm>
              <a:off x="3420980" y="3631513"/>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p:cNvGrpSpPr/>
          <p:nvPr/>
        </p:nvGrpSpPr>
        <p:grpSpPr>
          <a:xfrm>
            <a:off x="5961884" y="-3113641"/>
            <a:ext cx="4591050" cy="2478443"/>
            <a:chOff x="6601983" y="1847517"/>
            <a:chExt cx="4591050" cy="2478443"/>
          </a:xfrm>
        </p:grpSpPr>
        <p:grpSp>
          <p:nvGrpSpPr>
            <p:cNvPr id="63" name="グループ化 62"/>
            <p:cNvGrpSpPr/>
            <p:nvPr/>
          </p:nvGrpSpPr>
          <p:grpSpPr>
            <a:xfrm>
              <a:off x="6601983" y="1847517"/>
              <a:ext cx="4591050" cy="2478443"/>
              <a:chOff x="6137275" y="719782"/>
              <a:chExt cx="4591050" cy="2478443"/>
            </a:xfrm>
          </p:grpSpPr>
          <p:cxnSp>
            <p:nvCxnSpPr>
              <p:cNvPr id="72" name="直線矢印コネクタ 71"/>
              <p:cNvCxnSpPr/>
              <p:nvPr/>
            </p:nvCxnSpPr>
            <p:spPr>
              <a:xfrm>
                <a:off x="6137275" y="2504132"/>
                <a:ext cx="4591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直線コネクタ 63"/>
            <p:cNvCxnSpPr/>
            <p:nvPr/>
          </p:nvCxnSpPr>
          <p:spPr>
            <a:xfrm>
              <a:off x="7564008" y="2283435"/>
              <a:ext cx="3416300" cy="16256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979808" y="1985838"/>
              <a:ext cx="2298700" cy="215179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10265066" y="33482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67" name="正方形/長方形 66"/>
            <p:cNvSpPr/>
            <p:nvPr/>
          </p:nvSpPr>
          <p:spPr>
            <a:xfrm>
              <a:off x="8817266" y="209840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68" name="正方形/長方形 67"/>
            <p:cNvSpPr/>
            <p:nvPr/>
          </p:nvSpPr>
          <p:spPr>
            <a:xfrm>
              <a:off x="8805455" y="2655525"/>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69" name="正方形/長方形 68"/>
            <p:cNvSpPr/>
            <p:nvPr/>
          </p:nvSpPr>
          <p:spPr>
            <a:xfrm>
              <a:off x="7346711" y="3343387"/>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70" name="直線コネクタ 69"/>
            <p:cNvCxnSpPr/>
            <p:nvPr/>
          </p:nvCxnSpPr>
          <p:spPr>
            <a:xfrm>
              <a:off x="6658512" y="3383595"/>
              <a:ext cx="4491139" cy="200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1" name="正方形/長方形 70"/>
            <p:cNvSpPr/>
            <p:nvPr/>
          </p:nvSpPr>
          <p:spPr>
            <a:xfrm>
              <a:off x="8814980"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grpSp>
      <p:grpSp>
        <p:nvGrpSpPr>
          <p:cNvPr id="6" name="グループ化 5"/>
          <p:cNvGrpSpPr/>
          <p:nvPr/>
        </p:nvGrpSpPr>
        <p:grpSpPr>
          <a:xfrm>
            <a:off x="3420980" y="4590753"/>
            <a:ext cx="7804532" cy="2176728"/>
            <a:chOff x="3420980" y="4590753"/>
            <a:chExt cx="7804532" cy="2176728"/>
          </a:xfrm>
        </p:grpSpPr>
        <mc:AlternateContent xmlns:mc="http://schemas.openxmlformats.org/markup-compatibility/2006" xmlns:a14="http://schemas.microsoft.com/office/drawing/2010/main">
          <mc:Choice Requires="a14">
            <p:sp>
              <p:nvSpPr>
                <p:cNvPr id="58" name="テキスト ボックス 57"/>
                <p:cNvSpPr txBox="1"/>
                <p:nvPr/>
              </p:nvSpPr>
              <p:spPr>
                <a:xfrm>
                  <a:off x="4563937" y="4615358"/>
                  <a:ext cx="2660087"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kumimoji="1" lang="en-US" altLang="ja-JP" sz="2400" b="1" i="1" smtClean="0">
                                <a:latin typeface="Cambria Math" panose="02040503050406030204" pitchFamily="18" charset="0"/>
                              </a:rPr>
                            </m:ctrlPr>
                          </m:sSupPr>
                          <m:e>
                            <m:d>
                              <m:dPr>
                                <m:ctrlPr>
                                  <a:rPr kumimoji="1" lang="en-US" altLang="ja-JP" sz="2400" b="1" i="1" smtClean="0">
                                    <a:latin typeface="Cambria Math" panose="02040503050406030204" pitchFamily="18" charset="0"/>
                                  </a:rPr>
                                </m:ctrlPr>
                              </m:dPr>
                              <m:e>
                                <m:sSup>
                                  <m:sSupPr>
                                    <m:ctrlPr>
                                      <a:rPr lang="en-US" altLang="ja-JP" sz="2400" b="1" i="1">
                                        <a:latin typeface="Cambria Math" panose="02040503050406030204" pitchFamily="18" charset="0"/>
                                      </a:rPr>
                                    </m:ctrlPr>
                                  </m:sSupPr>
                                  <m:e>
                                    <m:r>
                                      <a:rPr lang="en-US" altLang="ja-JP" sz="2400" b="1">
                                        <a:latin typeface="Cambria Math" panose="02040503050406030204" pitchFamily="18" charset="0"/>
                                      </a:rPr>
                                      <m:t>𝐀</m:t>
                                    </m:r>
                                  </m:e>
                                  <m:sup>
                                    <m:r>
                                      <m:rPr>
                                        <m:sty m:val="p"/>
                                      </m:rPr>
                                      <a:rPr lang="en-US" altLang="ja-JP" sz="2400">
                                        <a:latin typeface="Cambria Math" panose="02040503050406030204" pitchFamily="18" charset="0"/>
                                      </a:rPr>
                                      <m:t>T</m:t>
                                    </m:r>
                                  </m:sup>
                                </m:sSup>
                                <m:r>
                                  <a:rPr lang="en-US" altLang="ja-JP" sz="2400" b="1">
                                    <a:latin typeface="Cambria Math" panose="02040503050406030204" pitchFamily="18" charset="0"/>
                                  </a:rPr>
                                  <m:t>𝐀</m:t>
                                </m:r>
                              </m:e>
                            </m:d>
                          </m:e>
                          <m:sup>
                            <m:r>
                              <a:rPr kumimoji="1" lang="en-US" altLang="ja-JP" sz="2400" b="0" i="0" smtClean="0">
                                <a:latin typeface="Cambria Math" panose="02040503050406030204" pitchFamily="18" charset="0"/>
                              </a:rPr>
                              <m:t>−1</m:t>
                            </m:r>
                          </m:sup>
                        </m:sSup>
                        <m:sSup>
                          <m:sSupPr>
                            <m:ctrlPr>
                              <a:rPr kumimoji="1" lang="en-US" altLang="ja-JP" sz="2400" b="1" i="1" smtClean="0">
                                <a:latin typeface="Cambria Math" panose="02040503050406030204" pitchFamily="18" charset="0"/>
                              </a:rPr>
                            </m:ctrlPr>
                          </m:sSupPr>
                          <m:e>
                            <m:r>
                              <a:rPr kumimoji="1" lang="en-US" altLang="ja-JP" sz="2400" b="1" i="0" smtClean="0">
                                <a:latin typeface="Cambria Math" panose="02040503050406030204" pitchFamily="18" charset="0"/>
                              </a:rPr>
                              <m:t>𝐀</m:t>
                            </m:r>
                          </m:e>
                          <m:sup>
                            <m:r>
                              <m:rPr>
                                <m:sty m:val="p"/>
                              </m:rPr>
                              <a:rPr kumimoji="1"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𝐛</m:t>
                        </m:r>
                      </m:oMath>
                    </m:oMathPara>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4563937" y="4615358"/>
                  <a:ext cx="2660087" cy="617605"/>
                </a:xfrm>
                <a:prstGeom prst="rect">
                  <a:avLst/>
                </a:prstGeom>
                <a:blipFill>
                  <a:blip r:embed="rId6"/>
                  <a:stretch>
                    <a:fillRect/>
                  </a:stretch>
                </a:blipFill>
              </p:spPr>
              <p:txBody>
                <a:bodyPr/>
                <a:lstStyle/>
                <a:p>
                  <a:r>
                    <a:rPr lang="ja-JP" altLang="en-US">
                      <a:noFill/>
                    </a:rPr>
                    <a:t> </a:t>
                  </a:r>
                </a:p>
              </p:txBody>
            </p:sp>
          </mc:Fallback>
        </mc:AlternateContent>
        <p:sp>
          <p:nvSpPr>
            <p:cNvPr id="59" name="右矢印 58"/>
            <p:cNvSpPr/>
            <p:nvPr/>
          </p:nvSpPr>
          <p:spPr>
            <a:xfrm>
              <a:off x="3420980" y="4590753"/>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正方形/長方形 59"/>
                <p:cNvSpPr/>
                <p:nvPr/>
              </p:nvSpPr>
              <p:spPr>
                <a:xfrm>
                  <a:off x="7435052" y="4674220"/>
                  <a:ext cx="2938946" cy="49988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両辺に</a:t>
                  </a:r>
                  <a14:m>
                    <m:oMath xmlns:m="http://schemas.openxmlformats.org/officeDocument/2006/math">
                      <m:sSup>
                        <m:sSupPr>
                          <m:ctrlPr>
                            <a:rPr lang="en-US" altLang="ja-JP" sz="2000" b="1" i="1">
                              <a:latin typeface="Cambria Math" panose="02040503050406030204" pitchFamily="18" charset="0"/>
                            </a:rPr>
                          </m:ctrlPr>
                        </m:sSupPr>
                        <m:e>
                          <m:d>
                            <m:dPr>
                              <m:ctrlPr>
                                <a:rPr lang="en-US" altLang="ja-JP" sz="2000" b="1" i="1">
                                  <a:latin typeface="Cambria Math" panose="02040503050406030204" pitchFamily="18" charset="0"/>
                                </a:rPr>
                              </m:ctrlPr>
                            </m:dPr>
                            <m:e>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en-US" altLang="ja-JP" sz="2000" b="1">
                                  <a:latin typeface="Cambria Math" panose="02040503050406030204" pitchFamily="18" charset="0"/>
                                </a:rPr>
                                <m:t>𝐀</m:t>
                              </m:r>
                            </m:e>
                          </m:d>
                        </m:e>
                        <m:sup>
                          <m:r>
                            <a:rPr lang="en-US" altLang="ja-JP" sz="2000">
                              <a:latin typeface="Cambria Math" panose="02040503050406030204" pitchFamily="18" charset="0"/>
                            </a:rPr>
                            <m:t>−1</m:t>
                          </m:r>
                        </m:sup>
                      </m:sSup>
                    </m:oMath>
                  </a14:m>
                  <a:r>
                    <a:rPr lang="ja-JP" altLang="en-US" sz="2000" dirty="0" smtClean="0">
                      <a:latin typeface="游ゴシック" panose="020B0400000000000000" pitchFamily="50" charset="-128"/>
                      <a:ea typeface="游ゴシック" panose="020B0400000000000000" pitchFamily="50" charset="-128"/>
                    </a:rPr>
                    <a:t>をかけた</a:t>
                  </a:r>
                  <a:endParaRPr lang="ja-JP" altLang="en-US" sz="2000" dirty="0">
                    <a:latin typeface="游ゴシック" panose="020B0400000000000000" pitchFamily="50" charset="-128"/>
                    <a:ea typeface="游ゴシック" panose="020B0400000000000000"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7435052" y="4674220"/>
                  <a:ext cx="2938946" cy="499880"/>
                </a:xfrm>
                <a:prstGeom prst="rect">
                  <a:avLst/>
                </a:prstGeom>
                <a:blipFill>
                  <a:blip r:embed="rId7"/>
                  <a:stretch>
                    <a:fillRect l="-2282" r="-1660" b="-195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正方形/長方形 60"/>
                <p:cNvSpPr/>
                <p:nvPr/>
              </p:nvSpPr>
              <p:spPr>
                <a:xfrm>
                  <a:off x="3644591" y="5532494"/>
                  <a:ext cx="7580921" cy="807657"/>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この</a:t>
                  </a:r>
                  <a14:m>
                    <m:oMath xmlns:m="http://schemas.openxmlformats.org/officeDocument/2006/math">
                      <m:sSup>
                        <m:sSupPr>
                          <m:ctrlPr>
                            <a:rPr lang="en-US" altLang="ja-JP" sz="2000" b="1" i="1">
                              <a:latin typeface="Cambria Math" panose="02040503050406030204" pitchFamily="18" charset="0"/>
                            </a:rPr>
                          </m:ctrlPr>
                        </m:sSupPr>
                        <m:e>
                          <m:d>
                            <m:dPr>
                              <m:ctrlPr>
                                <a:rPr lang="en-US" altLang="ja-JP" sz="2000" b="1" i="1">
                                  <a:latin typeface="Cambria Math" panose="02040503050406030204" pitchFamily="18" charset="0"/>
                                </a:rPr>
                              </m:ctrlPr>
                            </m:dPr>
                            <m:e>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en-US" altLang="ja-JP" sz="2000" b="1">
                                  <a:latin typeface="Cambria Math" panose="02040503050406030204" pitchFamily="18" charset="0"/>
                                </a:rPr>
                                <m:t>𝐀</m:t>
                              </m:r>
                            </m:e>
                          </m:d>
                        </m:e>
                        <m:sup>
                          <m:r>
                            <a:rPr lang="en-US" altLang="ja-JP" sz="2000">
                              <a:latin typeface="Cambria Math" panose="02040503050406030204" pitchFamily="18" charset="0"/>
                            </a:rPr>
                            <m:t>−1</m:t>
                          </m:r>
                        </m:sup>
                      </m:sSup>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ja-JP" altLang="en-US" sz="2000" b="1" i="1" dirty="0" smtClean="0">
                          <a:latin typeface="Cambria Math" panose="02040503050406030204" pitchFamily="18" charset="0"/>
                          <a:ea typeface="游ゴシック" panose="020B0400000000000000" pitchFamily="50" charset="-128"/>
                        </a:rPr>
                        <m:t>を</m:t>
                      </m:r>
                    </m:oMath>
                  </a14:m>
                  <a:r>
                    <a:rPr lang="ja-JP" altLang="en-US" sz="2000" dirty="0" smtClean="0">
                      <a:latin typeface="游ゴシック" panose="020B0400000000000000" pitchFamily="50" charset="-128"/>
                      <a:ea typeface="游ゴシック" panose="020B0400000000000000" pitchFamily="50" charset="-128"/>
                    </a:rPr>
                    <a:t>一般逆行列とよび、</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今回の例ではすべての方程式を</a:t>
                  </a:r>
                  <a:r>
                    <a:rPr lang="ja-JP" altLang="en-US" sz="2000" dirty="0" smtClean="0">
                      <a:solidFill>
                        <a:srgbClr val="FF0000"/>
                      </a:solidFill>
                      <a:latin typeface="游ゴシック" panose="020B0400000000000000" pitchFamily="50" charset="-128"/>
                      <a:ea typeface="游ゴシック" panose="020B0400000000000000" pitchFamily="50" charset="-128"/>
                    </a:rPr>
                    <a:t>“なるべく”</a:t>
                  </a:r>
                  <a:r>
                    <a:rPr lang="ja-JP" altLang="en-US" sz="2000" dirty="0" smtClean="0">
                      <a:latin typeface="游ゴシック" panose="020B0400000000000000" pitchFamily="50" charset="-128"/>
                      <a:ea typeface="游ゴシック" panose="020B0400000000000000" pitchFamily="50" charset="-128"/>
                    </a:rPr>
                    <a:t>満たす解が得られます</a:t>
                  </a:r>
                  <a:endParaRPr lang="ja-JP" altLang="en-US" sz="2000" dirty="0">
                    <a:latin typeface="游ゴシック" panose="020B0400000000000000" pitchFamily="50" charset="-128"/>
                    <a:ea typeface="游ゴシック" panose="020B0400000000000000"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4591" y="5532494"/>
                  <a:ext cx="7580921" cy="807657"/>
                </a:xfrm>
                <a:prstGeom prst="rect">
                  <a:avLst/>
                </a:prstGeom>
                <a:blipFill>
                  <a:blip r:embed="rId8"/>
                  <a:stretch>
                    <a:fillRect l="-885" r="-161" b="-12879"/>
                  </a:stretch>
                </a:blipFill>
              </p:spPr>
              <p:txBody>
                <a:bodyPr/>
                <a:lstStyle/>
                <a:p>
                  <a:r>
                    <a:rPr lang="ja-JP" altLang="en-US">
                      <a:noFill/>
                    </a:rPr>
                    <a:t> </a:t>
                  </a:r>
                </a:p>
              </p:txBody>
            </p:sp>
          </mc:Fallback>
        </mc:AlternateContent>
        <p:sp>
          <p:nvSpPr>
            <p:cNvPr id="74" name="正方形/長方形 73"/>
            <p:cNvSpPr/>
            <p:nvPr/>
          </p:nvSpPr>
          <p:spPr>
            <a:xfrm>
              <a:off x="3648972" y="6459704"/>
              <a:ext cx="6288901" cy="307777"/>
            </a:xfrm>
            <a:prstGeom prst="rect">
              <a:avLst/>
            </a:prstGeom>
          </p:spPr>
          <p:txBody>
            <a:bodyPr wrap="none">
              <a:spAutoFit/>
            </a:bodyPr>
            <a:lstStyle/>
            <a:p>
              <a:r>
                <a:rPr lang="ja-JP" altLang="en-US" sz="1400" dirty="0" smtClean="0">
                  <a:latin typeface="游ゴシック" panose="020B0400000000000000" pitchFamily="50" charset="-128"/>
                  <a:ea typeface="游ゴシック" panose="020B0400000000000000" pitchFamily="50" charset="-128"/>
                </a:rPr>
                <a:t>かなり雑な説明です。詳しくは線形代数の教科書等を参考にしてください。</a:t>
              </a:r>
              <a:endParaRPr lang="ja-JP" altLang="en-US" sz="1400"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20697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4000" dirty="0" smtClean="0"/>
              <a:t>復習 </a:t>
            </a:r>
            <a:r>
              <a:rPr lang="en-US" altLang="ja-JP" sz="4000" dirty="0" smtClean="0"/>
              <a:t>: </a:t>
            </a:r>
            <a:r>
              <a:rPr lang="ja-JP" altLang="en-US" sz="4000" dirty="0"/>
              <a:t>一般</a:t>
            </a:r>
            <a:r>
              <a:rPr lang="ja-JP" altLang="en-US" sz="4000" dirty="0" smtClean="0"/>
              <a:t>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45</a:t>
            </a:fld>
            <a:endParaRPr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645885" y="1275190"/>
                <a:ext cx="2795894"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2"/>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1</m:t>
                                </m:r>
                              </m:e>
                            </m:mr>
                          </m:m>
                        </m:e>
                      </m:d>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ja-JP" altLang="en-US" sz="2400" dirty="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45885" y="1275190"/>
                <a:ext cx="2795894" cy="97661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645885" y="2835500"/>
                <a:ext cx="3147015" cy="3139834"/>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p>
                                <m:sSupPr>
                                  <m:ctrlPr>
                                    <a:rPr lang="en-US" altLang="ja-JP" sz="2400" b="1" i="1">
                                      <a:latin typeface="Cambria Math" panose="02040503050406030204" pitchFamily="18" charset="0"/>
                                    </a:rPr>
                                  </m:ctrlPr>
                                </m:sSupPr>
                                <m:e>
                                  <m:r>
                                    <a:rPr lang="en-US" altLang="ja-JP" sz="2400" b="1" i="0">
                                      <a:latin typeface="Cambria Math" panose="02040503050406030204" pitchFamily="18" charset="0"/>
                                    </a:rPr>
                                    <m:t>𝐀</m:t>
                                  </m:r>
                                </m:e>
                                <m:sup>
                                  <m:r>
                                    <a:rPr lang="en-US" altLang="ja-JP" sz="2400" b="1" i="0">
                                      <a:latin typeface="Cambria Math" panose="02040503050406030204" pitchFamily="18" charset="0"/>
                                    </a:rPr>
                                    <m:t>𝐓</m:t>
                                  </m:r>
                                </m:sup>
                              </m:sSup>
                              <m:r>
                                <a:rPr lang="en-US" altLang="ja-JP" sz="2400" b="1" i="0">
                                  <a:latin typeface="Cambria Math" panose="02040503050406030204" pitchFamily="18" charset="0"/>
                                </a:rPr>
                                <m:t>𝐀</m:t>
                              </m:r>
                            </m:e>
                          </m:d>
                        </m:e>
                        <m:sup>
                          <m:r>
                            <a:rPr lang="en-US" altLang="ja-JP" sz="2400" b="0" i="1" smtClean="0">
                              <a:latin typeface="Cambria Math" panose="02040503050406030204" pitchFamily="18" charset="0"/>
                            </a:rPr>
                            <m:t>−1</m:t>
                          </m:r>
                        </m:sup>
                      </m:sSup>
                      <m:sSup>
                        <m:sSupPr>
                          <m:ctrlPr>
                            <a:rPr lang="en-US" altLang="ja-JP" sz="2400" b="0" i="1" smtClean="0">
                              <a:latin typeface="Cambria Math" panose="02040503050406030204" pitchFamily="18" charset="0"/>
                            </a:rPr>
                          </m:ctrlPr>
                        </m:sSupPr>
                        <m:e>
                          <m:r>
                            <a:rPr lang="en-US" altLang="ja-JP" sz="2400" b="1" i="0" smtClean="0">
                              <a:latin typeface="Cambria Math" panose="02040503050406030204" pitchFamily="18" charset="0"/>
                            </a:rPr>
                            <m:t>𝐀</m:t>
                          </m:r>
                        </m:e>
                        <m:sup>
                          <m:r>
                            <m:rPr>
                              <m:sty m:val="p"/>
                            </m:rPr>
                            <a:rPr lang="en-US" altLang="ja-JP" sz="2400" b="0" i="0" smtClean="0">
                              <a:latin typeface="Cambria Math" panose="02040503050406030204" pitchFamily="18" charset="0"/>
                            </a:rPr>
                            <m:t>T</m:t>
                          </m:r>
                        </m:sup>
                      </m:sSup>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en-US" altLang="ja-JP" sz="2400" b="0" dirty="0" smtClean="0"/>
              </a:p>
              <a:p>
                <a:pPr>
                  <a:spcBef>
                    <a:spcPts val="600"/>
                  </a:spcBef>
                  <a:spcAft>
                    <a:spcPts val="600"/>
                  </a:spcAft>
                </a:pPr>
                <a:r>
                  <a:rPr lang="en-US" altLang="ja-JP" sz="1050" dirty="0"/>
                  <a:t>	</a:t>
                </a:r>
                <a:r>
                  <a:rPr lang="en-US" altLang="ja-JP" sz="1050" dirty="0" smtClean="0"/>
                  <a:t>	</a:t>
                </a:r>
                <a:endParaRPr kumimoji="1" lang="en-US" altLang="ja-JP" sz="2400" b="0" dirty="0" smtClean="0"/>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6</m:t>
                                    </m:r>
                                  </m:e>
                                </m:mr>
                              </m:m>
                            </m:e>
                          </m:d>
                        </m:e>
                        <m:sup>
                          <m:r>
                            <a:rPr lang="en-US" altLang="ja-JP" sz="2400" i="1">
                              <a:latin typeface="Cambria Math" panose="02040503050406030204" pitchFamily="18" charset="0"/>
                            </a:rPr>
                            <m:t>−1</m:t>
                          </m:r>
                        </m:sup>
                      </m:sSup>
                      <m:d>
                        <m:dPr>
                          <m:ctrlPr>
                            <a:rPr lang="en-US" altLang="ja-JP" sz="2400" i="1">
                              <a:latin typeface="Cambria Math" panose="02040503050406030204" pitchFamily="18" charset="0"/>
                            </a:rPr>
                          </m:ctrlPr>
                        </m:dPr>
                        <m:e>
                          <m:m>
                            <m:mPr>
                              <m:mcs>
                                <m:mc>
                                  <m:mcPr>
                                    <m:count m:val="1"/>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19</m:t>
                                </m:r>
                              </m:e>
                            </m:mr>
                          </m:m>
                        </m:e>
                      </m:d>
                    </m:oMath>
                  </m:oMathPara>
                </a14:m>
                <a:endParaRPr lang="en-US" altLang="ja-JP" sz="2400" i="1" dirty="0" smtClean="0">
                  <a:latin typeface="Cambria Math" panose="02040503050406030204" pitchFamily="18" charset="0"/>
                </a:endParaRPr>
              </a:p>
              <a:p>
                <a:pPr>
                  <a:spcBef>
                    <a:spcPts val="600"/>
                  </a:spcBef>
                  <a:spcAft>
                    <a:spcPts val="600"/>
                  </a:spcAft>
                </a:pPr>
                <a:r>
                  <a:rPr lang="en-US" altLang="ja-JP" sz="500" i="1" dirty="0">
                    <a:latin typeface="Cambria Math" panose="02040503050406030204" pitchFamily="18" charset="0"/>
                  </a:rPr>
                  <a:t> </a:t>
                </a:r>
                <a:endParaRPr lang="en-US" altLang="ja-JP" sz="500" i="1" dirty="0" smtClean="0">
                  <a:latin typeface="Cambria Math" panose="02040503050406030204" pitchFamily="18" charset="0"/>
                </a:endParaRPr>
              </a:p>
              <a:p>
                <a:pPr>
                  <a:spcBef>
                    <a:spcPts val="600"/>
                  </a:spcBef>
                  <a:spcAft>
                    <a:spcPts val="600"/>
                  </a:spcAft>
                </a:pPr>
                <a:r>
                  <a:rPr lang="en-US" altLang="ja-JP" sz="2400" dirty="0"/>
                  <a:t> </a:t>
                </a:r>
                <a:r>
                  <a:rPr lang="en-US" altLang="ja-JP" sz="2400" dirty="0" smtClean="0"/>
                  <a:t>      </a:t>
                </a:r>
                <a14:m>
                  <m:oMath xmlns:m="http://schemas.openxmlformats.org/officeDocument/2006/math">
                    <m:r>
                      <a:rPr lang="en-US" altLang="ja-JP" sz="2400" b="0" i="0" smtClean="0">
                        <a:latin typeface="Cambria Math" panose="02040503050406030204" pitchFamily="18" charset="0"/>
                      </a:rPr>
                      <m:t> </m:t>
                    </m:r>
                    <m:r>
                      <a:rPr lang="en-US" altLang="ja-JP" sz="2400" b="0" i="1" smtClean="0">
                        <a:latin typeface="Cambria Math" panose="02040503050406030204" pitchFamily="18" charset="0"/>
                      </a:rPr>
                      <m:t>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11</m:t>
                        </m:r>
                      </m:den>
                    </m:f>
                    <m:d>
                      <m:dPr>
                        <m:ctrlPr>
                          <a:rPr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19</m:t>
                              </m:r>
                            </m:e>
                          </m:mr>
                          <m:mr>
                            <m:e>
                              <m:r>
                                <a:rPr lang="en-US" altLang="ja-JP" sz="2400" b="0" i="1" smtClean="0">
                                  <a:latin typeface="Cambria Math" panose="02040503050406030204" pitchFamily="18" charset="0"/>
                                </a:rPr>
                                <m:t>38</m:t>
                              </m:r>
                            </m:e>
                          </m:mr>
                        </m:m>
                      </m:e>
                    </m:d>
                    <m:r>
                      <a:rPr lang="en-US" altLang="ja-JP" sz="2400" b="0" i="1" smtClean="0">
                        <a:latin typeface="Cambria Math" panose="02040503050406030204" pitchFamily="18" charset="0"/>
                      </a:rPr>
                      <m:t> </m:t>
                    </m:r>
                  </m:oMath>
                </a14:m>
                <a:r>
                  <a:rPr lang="en-US" altLang="ja-JP" sz="2400" dirty="0" smtClean="0"/>
                  <a:t> </a:t>
                </a: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45885" y="2835500"/>
                <a:ext cx="3147015" cy="3139834"/>
              </a:xfrm>
              <a:prstGeom prst="rect">
                <a:avLst/>
              </a:prstGeom>
              <a:blipFill>
                <a:blip r:embed="rId4"/>
                <a:stretch>
                  <a:fillRect/>
                </a:stretch>
              </a:blipFill>
            </p:spPr>
            <p:txBody>
              <a:bodyPr/>
              <a:lstStyle/>
              <a:p>
                <a:r>
                  <a:rPr lang="ja-JP" altLang="en-US">
                    <a:noFill/>
                  </a:rPr>
                  <a:t> </a:t>
                </a:r>
              </a:p>
            </p:txBody>
          </p:sp>
        </mc:Fallback>
      </mc:AlternateContent>
      <p:grpSp>
        <p:nvGrpSpPr>
          <p:cNvPr id="19" name="グループ化 18"/>
          <p:cNvGrpSpPr/>
          <p:nvPr/>
        </p:nvGrpSpPr>
        <p:grpSpPr>
          <a:xfrm>
            <a:off x="5705871" y="2251804"/>
            <a:ext cx="4591050" cy="2478443"/>
            <a:chOff x="6601983" y="1847517"/>
            <a:chExt cx="4591050" cy="2478443"/>
          </a:xfrm>
        </p:grpSpPr>
        <p:grpSp>
          <p:nvGrpSpPr>
            <p:cNvPr id="20" name="グループ化 19"/>
            <p:cNvGrpSpPr/>
            <p:nvPr/>
          </p:nvGrpSpPr>
          <p:grpSpPr>
            <a:xfrm>
              <a:off x="6601983" y="1847517"/>
              <a:ext cx="4591050" cy="2478443"/>
              <a:chOff x="6137275" y="719782"/>
              <a:chExt cx="4591050" cy="2478443"/>
            </a:xfrm>
          </p:grpSpPr>
          <p:cxnSp>
            <p:nvCxnSpPr>
              <p:cNvPr id="30" name="直線矢印コネクタ 29"/>
              <p:cNvCxnSpPr/>
              <p:nvPr/>
            </p:nvCxnSpPr>
            <p:spPr>
              <a:xfrm>
                <a:off x="6137275" y="2504132"/>
                <a:ext cx="4591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直線コネクタ 20"/>
            <p:cNvCxnSpPr/>
            <p:nvPr/>
          </p:nvCxnSpPr>
          <p:spPr>
            <a:xfrm>
              <a:off x="7564008" y="2283435"/>
              <a:ext cx="3389742" cy="165604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6961077" y="1847518"/>
              <a:ext cx="2262298" cy="22768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10265066" y="33482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24" name="正方形/長方形 23"/>
            <p:cNvSpPr/>
            <p:nvPr/>
          </p:nvSpPr>
          <p:spPr>
            <a:xfrm>
              <a:off x="8817266" y="209840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25" name="正方形/長方形 24"/>
            <p:cNvSpPr/>
            <p:nvPr/>
          </p:nvSpPr>
          <p:spPr>
            <a:xfrm>
              <a:off x="8805455" y="2655525"/>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26" name="正方形/長方形 25"/>
            <p:cNvSpPr/>
            <p:nvPr/>
          </p:nvSpPr>
          <p:spPr>
            <a:xfrm>
              <a:off x="7346711" y="3343387"/>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27" name="直線コネクタ 26"/>
            <p:cNvCxnSpPr/>
            <p:nvPr/>
          </p:nvCxnSpPr>
          <p:spPr>
            <a:xfrm>
              <a:off x="6658512" y="3383595"/>
              <a:ext cx="4491139" cy="200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814980"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grpSp>
      <p:sp>
        <p:nvSpPr>
          <p:cNvPr id="5" name="楕円 4"/>
          <p:cNvSpPr/>
          <p:nvPr/>
        </p:nvSpPr>
        <p:spPr>
          <a:xfrm>
            <a:off x="7511576" y="3202897"/>
            <a:ext cx="92528"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74839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0728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0</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46</a:t>
            </a:fld>
            <a:endParaRPr lang="ja-JP" altLang="en-US"/>
          </a:p>
        </p:txBody>
      </p:sp>
      <p:sp>
        <p:nvSpPr>
          <p:cNvPr id="13" name="正方形/長方形 12"/>
          <p:cNvSpPr/>
          <p:nvPr/>
        </p:nvSpPr>
        <p:spPr>
          <a:xfrm>
            <a:off x="4653974" y="5880844"/>
            <a:ext cx="793807"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smtClean="0">
                <a:latin typeface="游ゴシック" panose="020B0400000000000000" pitchFamily="50" charset="-128"/>
                <a:ea typeface="游ゴシック" panose="020B0400000000000000" pitchFamily="50" charset="-128"/>
              </a:rPr>
              <a:t>t</a:t>
            </a:r>
            <a:endParaRPr lang="ja-JP" altLang="en-US" i="1" dirty="0">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7946724" y="5881629"/>
            <a:ext cx="1273105"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err="1" smtClean="0">
                <a:latin typeface="游ゴシック" panose="020B0400000000000000" pitchFamily="50" charset="-128"/>
                <a:ea typeface="游ゴシック" panose="020B0400000000000000" pitchFamily="50" charset="-128"/>
              </a:rPr>
              <a:t>t+Δt</a:t>
            </a:r>
            <a:endParaRPr lang="ja-JP" altLang="en-US" i="1" dirty="0">
              <a:latin typeface="游ゴシック" panose="020B0400000000000000" pitchFamily="50" charset="-128"/>
              <a:ea typeface="游ゴシック" panose="020B0400000000000000" pitchFamily="50" charset="-128"/>
            </a:endParaRPr>
          </a:p>
        </p:txBody>
      </p:sp>
      <p:grpSp>
        <p:nvGrpSpPr>
          <p:cNvPr id="26" name="グループ化 25"/>
          <p:cNvGrpSpPr/>
          <p:nvPr/>
        </p:nvGrpSpPr>
        <p:grpSpPr>
          <a:xfrm>
            <a:off x="2819358" y="3429238"/>
            <a:ext cx="6400471" cy="2497125"/>
            <a:chOff x="2629229" y="3845010"/>
            <a:chExt cx="6815054" cy="2658873"/>
          </a:xfrm>
        </p:grpSpPr>
        <p:grpSp>
          <p:nvGrpSpPr>
            <p:cNvPr id="11" name="グループ化 10"/>
            <p:cNvGrpSpPr/>
            <p:nvPr/>
          </p:nvGrpSpPr>
          <p:grpSpPr>
            <a:xfrm>
              <a:off x="6405563" y="3845010"/>
              <a:ext cx="2964316" cy="2658873"/>
              <a:chOff x="10006684" y="622006"/>
              <a:chExt cx="1427205" cy="1280146"/>
            </a:xfrm>
          </p:grpSpPr>
          <p:sp>
            <p:nvSpPr>
              <p:cNvPr id="5" name="正方形/長方形 4"/>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2629229" y="3845010"/>
              <a:ext cx="2964316" cy="2658873"/>
              <a:chOff x="1863523" y="4048451"/>
              <a:chExt cx="2581176" cy="2315212"/>
            </a:xfrm>
          </p:grpSpPr>
          <p:sp>
            <p:nvSpPr>
              <p:cNvPr id="8" name="正方形/長方形 7"/>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7" name="正方形/長方形 16"/>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b="-140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b="-14035"/>
                  </a:stretch>
                </a:blipFill>
              </p:spPr>
              <p:txBody>
                <a:bodyPr/>
                <a:lstStyle/>
                <a:p>
                  <a:r>
                    <a:rPr lang="ja-JP" altLang="en-US">
                      <a:noFill/>
                    </a:rPr>
                    <a:t> </a:t>
                  </a:r>
                </a:p>
              </p:txBody>
            </p:sp>
          </mc:Fallback>
        </mc:AlternateContent>
        <p:sp>
          <p:nvSpPr>
            <p:cNvPr id="21" name="楕円 2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endCxn id="2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コンテンツ プレースホルダー 11"/>
          <p:cNvSpPr>
            <a:spLocks noGrp="1"/>
          </p:cNvSpPr>
          <p:nvPr>
            <p:ph idx="1"/>
          </p:nvPr>
        </p:nvSpPr>
        <p:spPr>
          <a:xfrm>
            <a:off x="718789" y="1262080"/>
            <a:ext cx="11168411" cy="1509292"/>
          </a:xfrm>
        </p:spPr>
        <p:txBody>
          <a:bodyPr>
            <a:normAutofit/>
          </a:bodyPr>
          <a:lstStyle/>
          <a:p>
            <a:pPr marL="0" indent="0">
              <a:buNone/>
            </a:pPr>
            <a:r>
              <a:rPr kumimoji="1" lang="ja-JP" altLang="en-US" sz="2400" dirty="0" smtClean="0"/>
              <a:t>時刻</a:t>
            </a:r>
            <a:r>
              <a:rPr kumimoji="1" lang="en-US" altLang="ja-JP" sz="2400" i="1" dirty="0" smtClean="0"/>
              <a:t>t</a:t>
            </a:r>
            <a:r>
              <a:rPr kumimoji="1" lang="ja-JP" altLang="en-US" sz="2400" dirty="0" smtClean="0"/>
              <a:t>における画像、画像内の点</a:t>
            </a:r>
            <a:r>
              <a:rPr lang="en-US" altLang="ja-JP" sz="2400" dirty="0" smtClean="0"/>
              <a:t>(</a:t>
            </a:r>
            <a:r>
              <a:rPr lang="en-US" altLang="ja-JP" sz="2400" dirty="0" err="1"/>
              <a:t>x,y</a:t>
            </a:r>
            <a:r>
              <a:rPr lang="en-US" altLang="ja-JP" sz="2400" dirty="0" smtClean="0"/>
              <a:t>)</a:t>
            </a:r>
            <a:r>
              <a:rPr lang="ja-JP" altLang="en-US" sz="2400" dirty="0" err="1" smtClean="0"/>
              <a:t>、</a:t>
            </a:r>
            <a:r>
              <a:rPr kumimoji="1" lang="ja-JP" altLang="en-US" sz="2400" dirty="0" smtClean="0"/>
              <a:t> </a:t>
            </a:r>
            <a:endParaRPr kumimoji="1" lang="en-US" altLang="ja-JP" sz="2400" dirty="0" smtClean="0"/>
          </a:p>
          <a:p>
            <a:pPr marL="0" indent="0">
              <a:buNone/>
            </a:pPr>
            <a:r>
              <a:rPr lang="ja-JP" altLang="en-US" sz="2400" dirty="0" smtClean="0"/>
              <a:t>および</a:t>
            </a:r>
            <a:r>
              <a:rPr kumimoji="1" lang="ja-JP" altLang="en-US" sz="2400" dirty="0" smtClean="0"/>
              <a:t> 時刻</a:t>
            </a:r>
            <a:r>
              <a:rPr kumimoji="1" lang="en-US" altLang="ja-JP" sz="2400" i="1" dirty="0" err="1" smtClean="0"/>
              <a:t>t+Δt</a:t>
            </a:r>
            <a:r>
              <a:rPr kumimoji="1" lang="ja-JP" altLang="en-US" sz="2400" dirty="0" smtClean="0"/>
              <a:t>における画像が与えられる</a:t>
            </a:r>
            <a:endParaRPr kumimoji="1" lang="en-US" altLang="ja-JP" sz="2400" dirty="0" smtClean="0"/>
          </a:p>
          <a:p>
            <a:pPr marL="0" indent="0">
              <a:buNone/>
            </a:pPr>
            <a:endParaRPr lang="en-US" altLang="ja-JP" sz="300" dirty="0" smtClean="0">
              <a:sym typeface="Wingdings" panose="05000000000000000000" pitchFamily="2" charset="2"/>
            </a:endParaRPr>
          </a:p>
          <a:p>
            <a:pPr marL="0" indent="0">
              <a:buNone/>
            </a:pPr>
            <a:r>
              <a:rPr lang="en-US" altLang="ja-JP" sz="2400" dirty="0" smtClean="0">
                <a:sym typeface="Wingdings" panose="05000000000000000000" pitchFamily="2" charset="2"/>
              </a:rPr>
              <a:t></a:t>
            </a:r>
            <a:r>
              <a:rPr lang="ja-JP" altLang="en-US" sz="2400" dirty="0" smtClean="0">
                <a:sym typeface="Wingdings" panose="05000000000000000000" pitchFamily="2" charset="2"/>
              </a:rPr>
              <a:t> このもとで</a:t>
            </a:r>
            <a:r>
              <a:rPr lang="ja-JP" altLang="en-US" sz="2400" dirty="0" smtClean="0"/>
              <a:t>点</a:t>
            </a:r>
            <a:r>
              <a:rPr lang="en-US" altLang="ja-JP" sz="2400" dirty="0"/>
              <a:t>(</a:t>
            </a:r>
            <a:r>
              <a:rPr lang="en-US" altLang="ja-JP" sz="2400" dirty="0" err="1"/>
              <a:t>x,y</a:t>
            </a:r>
            <a:r>
              <a:rPr lang="en-US" altLang="ja-JP" sz="2400" dirty="0" smtClean="0"/>
              <a:t>)</a:t>
            </a:r>
            <a:r>
              <a:rPr lang="ja-JP" altLang="en-US" sz="2400" dirty="0" smtClean="0"/>
              <a:t>の</a:t>
            </a:r>
            <a:r>
              <a:rPr kumimoji="1" lang="ja-JP" altLang="en-US" sz="2400" dirty="0" smtClean="0"/>
              <a:t>移動先</a:t>
            </a:r>
            <a:r>
              <a:rPr lang="en-US" altLang="ja-JP" sz="2400" dirty="0" smtClean="0"/>
              <a:t>(</a:t>
            </a:r>
            <a:r>
              <a:rPr lang="en-US" altLang="ja-JP" sz="2400" dirty="0" err="1" smtClean="0"/>
              <a:t>x+Δx</a:t>
            </a:r>
            <a:r>
              <a:rPr lang="en-US" altLang="ja-JP" sz="2400" dirty="0" smtClean="0"/>
              <a:t>, </a:t>
            </a:r>
            <a:r>
              <a:rPr lang="en-US" altLang="ja-JP" sz="2400" dirty="0" err="1" smtClean="0"/>
              <a:t>y+Δy</a:t>
            </a:r>
            <a:r>
              <a:rPr lang="en-US" altLang="ja-JP" sz="2400" dirty="0" smtClean="0"/>
              <a:t>)</a:t>
            </a:r>
            <a:r>
              <a:rPr lang="ja-JP" altLang="en-US" sz="2400" dirty="0" smtClean="0"/>
              <a:t>を求めたい</a:t>
            </a:r>
            <a:endParaRPr kumimoji="1" lang="ja-JP" altLang="en-US" sz="2400" dirty="0"/>
          </a:p>
        </p:txBody>
      </p:sp>
    </p:spTree>
    <p:extLst>
      <p:ext uri="{BB962C8B-B14F-4D97-AF65-F5344CB8AC3E}">
        <p14:creationId xmlns:p14="http://schemas.microsoft.com/office/powerpoint/2010/main" val="21131193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2463800" y="2390563"/>
            <a:ext cx="7366000" cy="11527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20728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1</a:t>
            </a:r>
            <a:endParaRPr kumimoji="1" lang="ja-JP" altLang="en-US" dirty="0"/>
          </a:p>
        </p:txBody>
      </p:sp>
      <p:sp>
        <p:nvSpPr>
          <p:cNvPr id="3" name="コンテンツ プレースホルダー 2"/>
          <p:cNvSpPr>
            <a:spLocks noGrp="1"/>
          </p:cNvSpPr>
          <p:nvPr>
            <p:ph idx="1"/>
          </p:nvPr>
        </p:nvSpPr>
        <p:spPr>
          <a:xfrm>
            <a:off x="457199" y="1066876"/>
            <a:ext cx="7520531" cy="732728"/>
          </a:xfrm>
        </p:spPr>
        <p:txBody>
          <a:bodyPr>
            <a:normAutofit lnSpcReduction="10000"/>
          </a:bodyPr>
          <a:lstStyle/>
          <a:p>
            <a:r>
              <a:rPr kumimoji="1" lang="ja-JP" altLang="en-US" sz="2000" dirty="0" smtClean="0"/>
              <a:t>仮定</a:t>
            </a:r>
            <a:r>
              <a:rPr kumimoji="1" lang="en-US" altLang="ja-JP" sz="2000" dirty="0" smtClean="0"/>
              <a:t>1. </a:t>
            </a:r>
            <a:r>
              <a:rPr kumimoji="1" lang="ja-JP" altLang="en-US" sz="2000" dirty="0" smtClean="0"/>
              <a:t>追跡対象の</a:t>
            </a:r>
            <a:r>
              <a:rPr lang="ja-JP" altLang="en-US" sz="2000" dirty="0" smtClean="0"/>
              <a:t>物体</a:t>
            </a:r>
            <a:r>
              <a:rPr lang="ja-JP" altLang="en-US" sz="2000" dirty="0"/>
              <a:t>は移動後も同じ輝度値を持つ</a:t>
            </a:r>
            <a:endParaRPr kumimoji="1" lang="en-US" altLang="ja-JP" sz="2000" dirty="0" smtClean="0"/>
          </a:p>
          <a:p>
            <a:r>
              <a:rPr lang="ja-JP" altLang="en-US" sz="2000" dirty="0" smtClean="0"/>
              <a:t>仮定</a:t>
            </a:r>
            <a:r>
              <a:rPr lang="en-US" altLang="ja-JP" sz="2000" dirty="0" smtClean="0"/>
              <a:t>2. </a:t>
            </a:r>
            <a:r>
              <a:rPr lang="ja-JP" altLang="en-US" sz="2000" dirty="0"/>
              <a:t>移動量</a:t>
            </a:r>
            <a:r>
              <a:rPr lang="ja-JP" altLang="en-US" sz="2000" dirty="0" smtClean="0"/>
              <a:t>は非常に小さい</a:t>
            </a:r>
            <a:endParaRPr lang="en-US" altLang="ja-JP" sz="2000" dirty="0" smtClean="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47</a:t>
            </a:fld>
            <a:endParaRPr lang="ja-JP" altLang="en-US"/>
          </a:p>
        </p:txBody>
      </p:sp>
      <p:sp>
        <p:nvSpPr>
          <p:cNvPr id="13" name="正方形/長方形 12"/>
          <p:cNvSpPr/>
          <p:nvPr/>
        </p:nvSpPr>
        <p:spPr>
          <a:xfrm>
            <a:off x="4830706" y="6487883"/>
            <a:ext cx="793807"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smtClean="0">
                <a:latin typeface="游ゴシック" panose="020B0400000000000000" pitchFamily="50" charset="-128"/>
                <a:ea typeface="游ゴシック" panose="020B0400000000000000" pitchFamily="50" charset="-128"/>
              </a:rPr>
              <a:t>t</a:t>
            </a:r>
            <a:endParaRPr lang="ja-JP" altLang="en-US" i="1" dirty="0">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8123456" y="6488668"/>
            <a:ext cx="1273105"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err="1" smtClean="0">
                <a:latin typeface="游ゴシック" panose="020B0400000000000000" pitchFamily="50" charset="-128"/>
                <a:ea typeface="游ゴシック" panose="020B0400000000000000" pitchFamily="50" charset="-128"/>
              </a:rPr>
              <a:t>t+Δt</a:t>
            </a:r>
            <a:endParaRPr lang="ja-JP" altLang="en-US" i="1"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547938" y="1947895"/>
                <a:ext cx="10845119" cy="1209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latin typeface="游ゴシック" panose="020B0400000000000000" pitchFamily="50" charset="-128"/>
                    <a:ea typeface="游ゴシック" panose="020B0400000000000000" pitchFamily="50" charset="-128"/>
                  </a:rPr>
                  <a:t>時刻</a:t>
                </a:r>
                <a:r>
                  <a:rPr lang="en-US" altLang="ja-JP" sz="2200" i="1" dirty="0" smtClean="0">
                    <a:latin typeface="游ゴシック" panose="020B0400000000000000" pitchFamily="50" charset="-128"/>
                    <a:ea typeface="游ゴシック" panose="020B0400000000000000" pitchFamily="50" charset="-128"/>
                  </a:rPr>
                  <a:t>t</a:t>
                </a:r>
                <a:r>
                  <a:rPr lang="ja-JP" altLang="en-US" sz="2200" dirty="0" smtClean="0">
                    <a:latin typeface="游ゴシック" panose="020B0400000000000000" pitchFamily="50" charset="-128"/>
                    <a:ea typeface="游ゴシック" panose="020B0400000000000000" pitchFamily="50" charset="-128"/>
                  </a:rPr>
                  <a:t>における点</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200" dirty="0" smtClean="0">
                    <a:latin typeface="游ゴシック" panose="020B0400000000000000" pitchFamily="50" charset="-128"/>
                    <a:ea typeface="游ゴシック" panose="020B0400000000000000" pitchFamily="50" charset="-128"/>
                  </a:rPr>
                  <a:t>が、時刻</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t+Δt</a:t>
                </a:r>
                <a:r>
                  <a:rPr lang="ja-JP" altLang="en-US" sz="2200" dirty="0" smtClean="0">
                    <a:latin typeface="游ゴシック" panose="020B0400000000000000" pitchFamily="50" charset="-128"/>
                    <a:ea typeface="游ゴシック" panose="020B0400000000000000" pitchFamily="50" charset="-128"/>
                  </a:rPr>
                  <a:t>で</a:t>
                </a:r>
                <a:r>
                  <a:rPr lang="en-US" altLang="ja-JP" sz="2200" i="1"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x+Δx,y+Δy</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200" dirty="0" smtClean="0">
                    <a:latin typeface="游ゴシック" panose="020B0400000000000000" pitchFamily="50" charset="-128"/>
                    <a:ea typeface="游ゴシック" panose="020B0400000000000000" pitchFamily="50" charset="-128"/>
                  </a:rPr>
                  <a:t>に移動したとすると以下が成り立つ</a:t>
                </a:r>
                <a:endParaRPr lang="en-US" altLang="ja-JP" sz="2200" dirty="0" smtClean="0">
                  <a:latin typeface="游ゴシック" panose="020B0400000000000000" pitchFamily="50" charset="-128"/>
                  <a:ea typeface="游ゴシック" panose="020B0400000000000000" pitchFamily="50" charset="-128"/>
                </a:endParaRPr>
              </a:p>
              <a:p>
                <a:pPr lvl="7"/>
                <a:endParaRPr lang="en-US" altLang="ja-JP" sz="1200" dirty="0" smtClean="0">
                  <a:latin typeface="游ゴシック" panose="020B0400000000000000" pitchFamily="50" charset="-128"/>
                  <a:ea typeface="游ゴシック" panose="020B0400000000000000" pitchFamily="50" charset="-128"/>
                </a:endParaRPr>
              </a:p>
              <a:p>
                <a:pPr marL="0" indent="0">
                  <a:buNone/>
                </a:pPr>
                <a14:m>
                  <m:oMathPara xmlns:m="http://schemas.openxmlformats.org/officeDocument/2006/math">
                    <m:oMathParaPr>
                      <m:jc m:val="centerGroup"/>
                    </m:oMathParaPr>
                    <m:oMath xmlns:m="http://schemas.openxmlformats.org/officeDocument/2006/math">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𝐼</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oMath>
                  </m:oMathPara>
                </a14:m>
                <a:endParaRPr lang="en-US" altLang="ja-JP" sz="3000" b="0" dirty="0" smtClean="0">
                  <a:latin typeface="游ゴシック" panose="020B0400000000000000" pitchFamily="50" charset="-128"/>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547938" y="1947895"/>
                <a:ext cx="10845119" cy="1209131"/>
              </a:xfrm>
              <a:prstGeom prst="rect">
                <a:avLst/>
              </a:prstGeom>
              <a:blipFill>
                <a:blip r:embed="rId2"/>
                <a:stretch>
                  <a:fillRect l="-731" t="-7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659887" y="3161463"/>
                <a:ext cx="5528180"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𝐼</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a:rPr lang="en-US" altLang="ja-JP" i="1">
                            <a:latin typeface="Cambria Math" panose="02040503050406030204" pitchFamily="18" charset="0"/>
                          </a:rPr>
                          <m:t>𝑡</m:t>
                        </m:r>
                      </m:e>
                    </m:d>
                  </m:oMath>
                </a14:m>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は時刻</a:t>
                </a:r>
                <a:r>
                  <a:rPr lang="en-US" altLang="ja-JP" i="1" dirty="0" smtClean="0">
                    <a:latin typeface="Times New Roman" panose="02020603050405020304" pitchFamily="18" charset="0"/>
                    <a:ea typeface="游ゴシック" panose="020B0400000000000000" pitchFamily="50" charset="-128"/>
                    <a:cs typeface="Times New Roman" panose="02020603050405020304" pitchFamily="18" charset="0"/>
                  </a:rPr>
                  <a:t>t</a:t>
                </a:r>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における画素（</a:t>
                </a:r>
                <a:r>
                  <a:rPr lang="en-US" altLang="ja-JP"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）の輝度値を表す</a:t>
                </a:r>
                <a:endParaRPr lang="ja-JP" altLang="en-US"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3659887" y="3161463"/>
                <a:ext cx="5528180" cy="369332"/>
              </a:xfrm>
              <a:prstGeom prst="rect">
                <a:avLst/>
              </a:prstGeom>
              <a:blipFill>
                <a:blip r:embed="rId3"/>
                <a:stretch>
                  <a:fillRect t="-11667" b="-28333"/>
                </a:stretch>
              </a:blipFill>
            </p:spPr>
            <p:txBody>
              <a:bodyPr/>
              <a:lstStyle/>
              <a:p>
                <a:r>
                  <a:rPr lang="ja-JP" altLang="en-US">
                    <a:noFill/>
                  </a:rPr>
                  <a:t> </a:t>
                </a:r>
              </a:p>
            </p:txBody>
          </p:sp>
        </mc:Fallback>
      </mc:AlternateContent>
      <p:grpSp>
        <p:nvGrpSpPr>
          <p:cNvPr id="26" name="グループ化 25"/>
          <p:cNvGrpSpPr/>
          <p:nvPr/>
        </p:nvGrpSpPr>
        <p:grpSpPr>
          <a:xfrm>
            <a:off x="2996090" y="4036277"/>
            <a:ext cx="6400471" cy="2497125"/>
            <a:chOff x="2629229" y="3845010"/>
            <a:chExt cx="6815054" cy="2658873"/>
          </a:xfrm>
        </p:grpSpPr>
        <p:grpSp>
          <p:nvGrpSpPr>
            <p:cNvPr id="11" name="グループ化 10"/>
            <p:cNvGrpSpPr/>
            <p:nvPr/>
          </p:nvGrpSpPr>
          <p:grpSpPr>
            <a:xfrm>
              <a:off x="6405563" y="3845010"/>
              <a:ext cx="2964316" cy="2658873"/>
              <a:chOff x="10006684" y="622006"/>
              <a:chExt cx="1427205" cy="1280146"/>
            </a:xfrm>
          </p:grpSpPr>
          <p:sp>
            <p:nvSpPr>
              <p:cNvPr id="5" name="正方形/長方形 4"/>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2629229" y="3845010"/>
              <a:ext cx="2964316" cy="2658873"/>
              <a:chOff x="1863523" y="4048451"/>
              <a:chExt cx="2581176" cy="2315212"/>
            </a:xfrm>
          </p:grpSpPr>
          <p:sp>
            <p:nvSpPr>
              <p:cNvPr id="8" name="正方形/長方形 7"/>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7" name="正方形/長方形 16"/>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b="-140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b="-14035"/>
                  </a:stretch>
                </a:blipFill>
              </p:spPr>
              <p:txBody>
                <a:bodyPr/>
                <a:lstStyle/>
                <a:p>
                  <a:r>
                    <a:rPr lang="ja-JP" altLang="en-US">
                      <a:noFill/>
                    </a:rPr>
                    <a:t> </a:t>
                  </a:r>
                </a:p>
              </p:txBody>
            </p:sp>
          </mc:Fallback>
        </mc:AlternateContent>
        <p:sp>
          <p:nvSpPr>
            <p:cNvPr id="21" name="楕円 2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endCxn id="2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67398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353846" y="5059272"/>
            <a:ext cx="3573324" cy="98319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56310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2</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159657" y="1771287"/>
                <a:ext cx="9972257" cy="4271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2400"/>
                  </a:spcBef>
                  <a:spcAft>
                    <a:spcPts val="2400"/>
                  </a:spcAft>
                  <a:buNone/>
                </a:pPr>
                <a:r>
                  <a:rPr lang="ja-JP" altLang="en-US" sz="3000" b="0" dirty="0" smtClean="0"/>
                  <a:t>　</a:t>
                </a:r>
                <a14:m>
                  <m:oMath xmlns:m="http://schemas.openxmlformats.org/officeDocument/2006/math">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            </m:t>
                    </m:r>
                  </m:oMath>
                </a14:m>
                <a:endParaRPr lang="en-US" altLang="ja-JP" sz="2000" b="0" dirty="0" smtClean="0">
                  <a:latin typeface="游ゴシック" panose="020B0400000000000000" pitchFamily="50" charset="-128"/>
                  <a:ea typeface="游ゴシック" panose="020B0400000000000000" pitchFamily="50" charset="-128"/>
                </a:endParaRPr>
              </a:p>
              <a:p>
                <a:pPr marL="0" indent="0">
                  <a:lnSpc>
                    <a:spcPct val="100000"/>
                  </a:lnSpc>
                  <a:spcBef>
                    <a:spcPts val="2400"/>
                  </a:spcBef>
                  <a:spcAft>
                    <a:spcPts val="2400"/>
                  </a:spcAft>
                  <a:buNone/>
                </a:pPr>
                <a14:m>
                  <m:oMath xmlns:m="http://schemas.openxmlformats.org/officeDocument/2006/math">
                    <m:r>
                      <a:rPr lang="ja-JP" altLang="en-US" sz="2000" i="1" dirty="0">
                        <a:latin typeface="Cambria Math" panose="02040503050406030204" pitchFamily="18" charset="0"/>
                      </a:rPr>
                      <m:t>　</m:t>
                    </m:r>
                    <m:r>
                      <a:rPr lang="en-US" altLang="ja-JP" sz="2000" b="0" i="1" dirty="0" smtClean="0">
                        <a:latin typeface="Cambria Math" panose="02040503050406030204" pitchFamily="18" charset="0"/>
                      </a:rPr>
                      <m:t> </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r>
                      <a:rPr lang="en-US" altLang="ja-JP" sz="3000" i="1" smtClean="0">
                        <a:latin typeface="Cambria Math" panose="02040503050406030204" pitchFamily="18" charset="0"/>
                        <a:ea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r>
                      <a:rPr lang="en-US" altLang="ja-JP" sz="3000" b="0" i="1" smtClean="0">
                        <a:latin typeface="Cambria Math" panose="02040503050406030204" pitchFamily="18" charset="0"/>
                      </a:rPr>
                      <m:t>+</m:t>
                    </m:r>
                    <m:f>
                      <m:fPr>
                        <m:ctrlPr>
                          <a:rPr lang="en-US" altLang="ja-JP" sz="3000" i="1" smtClean="0">
                            <a:latin typeface="Cambria Math" panose="02040503050406030204" pitchFamily="18" charset="0"/>
                          </a:rPr>
                        </m:ctrlPr>
                      </m:fPr>
                      <m:num>
                        <m:r>
                          <a:rPr lang="en-US" altLang="ja-JP" sz="3000" i="1" smtClean="0">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smtClean="0">
                            <a:latin typeface="Cambria Math" panose="02040503050406030204" pitchFamily="18" charset="0"/>
                          </a:rPr>
                          <m:t>𝜕</m:t>
                        </m:r>
                        <m:r>
                          <a:rPr lang="en-US" altLang="ja-JP" sz="3000" i="1" smtClean="0">
                            <a:latin typeface="Cambria Math" panose="02040503050406030204" pitchFamily="18" charset="0"/>
                          </a:rPr>
                          <m:t>𝑥</m:t>
                        </m:r>
                      </m:den>
                    </m:f>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𝑥</m:t>
                    </m:r>
                    <m:r>
                      <a:rPr lang="en-US" altLang="ja-JP" sz="3000" b="0" i="1" smtClean="0">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a:latin typeface="Cambria Math" panose="02040503050406030204" pitchFamily="18" charset="0"/>
                          </a:rPr>
                          <m:t>𝜕</m:t>
                        </m:r>
                        <m:r>
                          <a:rPr lang="en-US" altLang="ja-JP" sz="3000" b="0" i="1" smtClean="0">
                            <a:latin typeface="Cambria Math" panose="02040503050406030204" pitchFamily="18" charset="0"/>
                          </a:rPr>
                          <m:t>𝑦</m:t>
                        </m:r>
                      </m:den>
                    </m:f>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oMath>
                </a14:m>
                <a:r>
                  <a:rPr lang="en-US" altLang="ja-JP" sz="3000" b="0" dirty="0" smtClean="0">
                    <a:latin typeface="游ゴシック" panose="020B0400000000000000" pitchFamily="50" charset="-128"/>
                  </a:rPr>
                  <a:t>+</a:t>
                </a:r>
                <a14:m>
                  <m:oMath xmlns:m="http://schemas.openxmlformats.org/officeDocument/2006/math">
                    <m:f>
                      <m:fPr>
                        <m:ctrlPr>
                          <a:rPr lang="en-US" altLang="ja-JP" sz="3000" i="1">
                            <a:latin typeface="Cambria Math" panose="02040503050406030204" pitchFamily="18" charset="0"/>
                          </a:rPr>
                        </m:ctrlPr>
                      </m:fPr>
                      <m:num>
                        <m:r>
                          <a:rPr lang="en-US" altLang="ja-JP" sz="3000" i="1">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a:latin typeface="Cambria Math" panose="02040503050406030204" pitchFamily="18" charset="0"/>
                          </a:rPr>
                          <m:t>𝜕</m:t>
                        </m:r>
                        <m:r>
                          <a:rPr lang="en-US" altLang="ja-JP" sz="3000" b="0" i="1" smtClean="0">
                            <a:latin typeface="Cambria Math" panose="02040503050406030204" pitchFamily="18" charset="0"/>
                          </a:rPr>
                          <m:t>𝑡</m:t>
                        </m:r>
                      </m:den>
                    </m:f>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oMath>
                </a14:m>
                <a:endParaRPr lang="en-US" altLang="ja-JP" sz="3000" b="0" dirty="0" smtClean="0">
                  <a:latin typeface="游ゴシック" panose="020B0400000000000000" pitchFamily="50" charset="-128"/>
                </a:endParaRPr>
              </a:p>
              <a:p>
                <a:pPr marL="0" indent="0">
                  <a:lnSpc>
                    <a:spcPct val="100000"/>
                  </a:lnSpc>
                  <a:spcBef>
                    <a:spcPts val="2400"/>
                  </a:spcBef>
                  <a:spcAft>
                    <a:spcPts val="2400"/>
                  </a:spcAft>
                  <a:buNone/>
                </a:pPr>
                <a14:m>
                  <m:oMath xmlns:m="http://schemas.openxmlformats.org/officeDocument/2006/math">
                    <m:r>
                      <a:rPr lang="en-US" altLang="ja-JP" sz="3000" b="0" i="1" smtClean="0">
                        <a:latin typeface="Cambria Math" panose="02040503050406030204" pitchFamily="18" charset="0"/>
                      </a:rPr>
                      <m:t>    </m:t>
                    </m:r>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𝑥</m:t>
                        </m:r>
                      </m:sub>
                    </m:sSub>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𝑥</m:t>
                    </m:r>
                    <m:r>
                      <a:rPr lang="en-US" altLang="ja-JP" sz="3000" i="1">
                        <a:latin typeface="Cambria Math" panose="02040503050406030204" pitchFamily="18" charset="0"/>
                      </a:rPr>
                      <m:t>+</m:t>
                    </m:r>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𝑦</m:t>
                        </m:r>
                      </m:sub>
                    </m:sSub>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𝑦</m:t>
                    </m:r>
                  </m:oMath>
                </a14:m>
                <a:r>
                  <a:rPr lang="en-US" altLang="ja-JP" sz="3000" dirty="0">
                    <a:latin typeface="游ゴシック" panose="020B0400000000000000" pitchFamily="50" charset="-128"/>
                  </a:rPr>
                  <a:t>+</a:t>
                </a:r>
                <a14:m>
                  <m:oMath xmlns:m="http://schemas.openxmlformats.org/officeDocument/2006/math">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𝑡</m:t>
                        </m:r>
                      </m:sub>
                    </m:sSub>
                    <m:r>
                      <a:rPr lang="en-US" altLang="ja-JP" sz="3000" b="0" i="1">
                        <a:latin typeface="Cambria Math" panose="02040503050406030204" pitchFamily="18" charset="0"/>
                      </a:rPr>
                      <m:t>𝛥</m:t>
                    </m:r>
                    <m:r>
                      <a:rPr lang="en-US" altLang="ja-JP" sz="3000" b="0" i="1">
                        <a:latin typeface="Cambria Math" panose="02040503050406030204" pitchFamily="18" charset="0"/>
                      </a:rPr>
                      <m:t>𝑡</m:t>
                    </m:r>
                  </m:oMath>
                </a14:m>
                <a:r>
                  <a:rPr lang="en-US" altLang="ja-JP" sz="3000" dirty="0" smtClean="0">
                    <a:latin typeface="游ゴシック" panose="020B0400000000000000" pitchFamily="50" charset="-128"/>
                  </a:rPr>
                  <a:t> = 0</a:t>
                </a:r>
              </a:p>
              <a:p>
                <a:pPr marL="0" indent="0">
                  <a:lnSpc>
                    <a:spcPct val="100000"/>
                  </a:lnSpc>
                  <a:spcBef>
                    <a:spcPts val="2400"/>
                  </a:spcBef>
                  <a:spcAft>
                    <a:spcPts val="2400"/>
                  </a:spcAft>
                  <a:buNone/>
                </a:pPr>
                <a:r>
                  <a:rPr lang="ja-JP" altLang="en-US" sz="3000" dirty="0" smtClean="0"/>
                  <a:t>　</a:t>
                </a:r>
                <a14:m>
                  <m:oMath xmlns:m="http://schemas.openxmlformats.org/officeDocument/2006/math">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𝑥</m:t>
                        </m:r>
                      </m:sub>
                    </m:sSub>
                    <m:r>
                      <a:rPr lang="en-US" altLang="ja-JP" sz="3000" b="0" i="1" smtClean="0">
                        <a:latin typeface="Cambria Math" panose="02040503050406030204" pitchFamily="18" charset="0"/>
                      </a:rPr>
                      <m:t>𝑢</m:t>
                    </m:r>
                    <m:r>
                      <a:rPr lang="en-US" altLang="ja-JP" sz="3000" i="1">
                        <a:latin typeface="Cambria Math" panose="02040503050406030204" pitchFamily="18" charset="0"/>
                      </a:rPr>
                      <m:t>+</m:t>
                    </m:r>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𝑦</m:t>
                        </m:r>
                      </m:sub>
                    </m:sSub>
                    <m:r>
                      <a:rPr lang="en-US" altLang="ja-JP" sz="3000" b="0" i="1" smtClean="0">
                        <a:latin typeface="Cambria Math" panose="02040503050406030204" pitchFamily="18" charset="0"/>
                      </a:rPr>
                      <m:t>𝑣</m:t>
                    </m:r>
                  </m:oMath>
                </a14:m>
                <a:r>
                  <a:rPr lang="en-US" altLang="ja-JP" sz="3000" dirty="0">
                    <a:latin typeface="游ゴシック" panose="020B0400000000000000" pitchFamily="50" charset="-128"/>
                  </a:rPr>
                  <a:t>+</a:t>
                </a:r>
                <a14:m>
                  <m:oMath xmlns:m="http://schemas.openxmlformats.org/officeDocument/2006/math">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𝑡</m:t>
                        </m:r>
                      </m:sub>
                    </m:sSub>
                  </m:oMath>
                </a14:m>
                <a:r>
                  <a:rPr lang="en-US" altLang="ja-JP" sz="3000" dirty="0">
                    <a:latin typeface="游ゴシック" panose="020B0400000000000000" pitchFamily="50" charset="-128"/>
                  </a:rPr>
                  <a:t> = </a:t>
                </a:r>
                <a:r>
                  <a:rPr lang="en-US" altLang="ja-JP" sz="3000" dirty="0" smtClean="0">
                    <a:latin typeface="游ゴシック" panose="020B0400000000000000" pitchFamily="50" charset="-128"/>
                  </a:rPr>
                  <a:t>0</a:t>
                </a: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159657" y="1771287"/>
                <a:ext cx="9972257" cy="4271178"/>
              </a:xfrm>
              <a:prstGeom prst="rect">
                <a:avLst/>
              </a:prstGeom>
              <a:blipFill>
                <a:blip r:embed="rId2"/>
                <a:stretch>
                  <a:fillRect/>
                </a:stretch>
              </a:blipFill>
            </p:spPr>
            <p:txBody>
              <a:bodyPr/>
              <a:lstStyle/>
              <a:p>
                <a:r>
                  <a:rPr lang="ja-JP" altLang="en-US">
                    <a:noFill/>
                  </a:rPr>
                  <a:t> </a:t>
                </a:r>
              </a:p>
            </p:txBody>
          </p:sp>
        </mc:Fallback>
      </mc:AlternateContent>
      <p:grpSp>
        <p:nvGrpSpPr>
          <p:cNvPr id="46" name="グループ化 45"/>
          <p:cNvGrpSpPr/>
          <p:nvPr/>
        </p:nvGrpSpPr>
        <p:grpSpPr>
          <a:xfrm>
            <a:off x="7668251" y="144677"/>
            <a:ext cx="4446110" cy="1734637"/>
            <a:chOff x="2629229" y="3845010"/>
            <a:chExt cx="6815054" cy="2658873"/>
          </a:xfrm>
        </p:grpSpPr>
        <p:grpSp>
          <p:nvGrpSpPr>
            <p:cNvPr id="47" name="グループ化 46"/>
            <p:cNvGrpSpPr/>
            <p:nvPr/>
          </p:nvGrpSpPr>
          <p:grpSpPr>
            <a:xfrm>
              <a:off x="6405563" y="3845010"/>
              <a:ext cx="2964316" cy="2658873"/>
              <a:chOff x="10006684" y="622006"/>
              <a:chExt cx="1427205" cy="1280146"/>
            </a:xfrm>
          </p:grpSpPr>
          <p:sp>
            <p:nvSpPr>
              <p:cNvPr id="58" name="正方形/長方形 57"/>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p:nvGrpSpPr>
          <p:grpSpPr>
            <a:xfrm>
              <a:off x="2629229" y="3845010"/>
              <a:ext cx="2964316" cy="2658873"/>
              <a:chOff x="1863523" y="4048451"/>
              <a:chExt cx="2581176" cy="2315212"/>
            </a:xfrm>
          </p:grpSpPr>
          <p:sp>
            <p:nvSpPr>
              <p:cNvPr id="55" name="正方形/長方形 54"/>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9" name="正方形/長方形 48"/>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3"/>
                  <a:stretch>
                    <a:fillRect r="-20238" b="-641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4"/>
                  <a:stretch>
                    <a:fillRect r="-39500" b="-64103"/>
                  </a:stretch>
                </a:blipFill>
              </p:spPr>
              <p:txBody>
                <a:bodyPr/>
                <a:lstStyle/>
                <a:p>
                  <a:r>
                    <a:rPr lang="ja-JP" altLang="en-US">
                      <a:noFill/>
                    </a:rPr>
                    <a:t> </a:t>
                  </a:r>
                </a:p>
              </p:txBody>
            </p:sp>
          </mc:Fallback>
        </mc:AlternateContent>
        <p:sp>
          <p:nvSpPr>
            <p:cNvPr id="51" name="楕円 5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a:endCxn id="5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正方形/長方形 60"/>
          <p:cNvSpPr/>
          <p:nvPr/>
        </p:nvSpPr>
        <p:spPr>
          <a:xfrm>
            <a:off x="9928989" y="2946364"/>
            <a:ext cx="2678571" cy="641866"/>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rPr>
              <a:t>右辺をテーラー</a:t>
            </a:r>
            <a:r>
              <a:rPr lang="ja-JP" altLang="en-US" dirty="0" smtClean="0">
                <a:latin typeface="游ゴシック" panose="020B0400000000000000" pitchFamily="50" charset="-128"/>
                <a:ea typeface="游ゴシック" panose="020B0400000000000000" pitchFamily="50" charset="-128"/>
              </a:rPr>
              <a:t>展開　　</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次以上の後を無視</a:t>
            </a:r>
            <a:endParaRPr lang="ja-JP" altLang="en-US" dirty="0"/>
          </a:p>
        </p:txBody>
      </p:sp>
      <p:sp>
        <p:nvSpPr>
          <p:cNvPr id="65" name="正方形/長方形 64"/>
          <p:cNvSpPr/>
          <p:nvPr/>
        </p:nvSpPr>
        <p:spPr>
          <a:xfrm>
            <a:off x="4718780" y="4106922"/>
            <a:ext cx="3916424" cy="923330"/>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rPr>
              <a:t>画像の</a:t>
            </a:r>
            <a:r>
              <a:rPr lang="en-US" altLang="ja-JP" dirty="0" smtClean="0">
                <a:latin typeface="游ゴシック" panose="020B0400000000000000" pitchFamily="50" charset="-128"/>
                <a:ea typeface="游ゴシック" panose="020B0400000000000000" pitchFamily="50" charset="-128"/>
              </a:rPr>
              <a:t>x, y</a:t>
            </a:r>
            <a:r>
              <a:rPr lang="ja-JP" altLang="en-US" dirty="0" smtClean="0">
                <a:latin typeface="游ゴシック" panose="020B0400000000000000" pitchFamily="50" charset="-128"/>
                <a:ea typeface="游ゴシック" panose="020B0400000000000000" pitchFamily="50" charset="-128"/>
              </a:rPr>
              <a:t>方向微分を</a:t>
            </a:r>
            <a:r>
              <a:rPr lang="en-US" altLang="ja-JP" i="1" dirty="0" smtClean="0">
                <a:latin typeface="游ゴシック" panose="020B0400000000000000" pitchFamily="50" charset="-128"/>
                <a:ea typeface="游ゴシック" panose="020B0400000000000000" pitchFamily="50" charset="-128"/>
              </a:rPr>
              <a:t>I</a:t>
            </a:r>
            <a:r>
              <a:rPr lang="en-US" altLang="ja-JP" i="1" baseline="-25000" dirty="0" smtClean="0">
                <a:latin typeface="游ゴシック" panose="020B0400000000000000" pitchFamily="50" charset="-128"/>
                <a:ea typeface="游ゴシック" panose="020B0400000000000000" pitchFamily="50" charset="-128"/>
              </a:rPr>
              <a:t>x</a:t>
            </a:r>
            <a:r>
              <a:rPr lang="en-US" altLang="ja-JP" i="1" dirty="0" smtClean="0">
                <a:latin typeface="游ゴシック" panose="020B0400000000000000" pitchFamily="50" charset="-128"/>
                <a:ea typeface="游ゴシック" panose="020B0400000000000000" pitchFamily="50" charset="-128"/>
              </a:rPr>
              <a:t>, </a:t>
            </a:r>
            <a:r>
              <a:rPr lang="en-US" altLang="ja-JP" i="1" dirty="0" err="1" smtClean="0">
                <a:latin typeface="游ゴシック" panose="020B0400000000000000" pitchFamily="50" charset="-128"/>
                <a:ea typeface="游ゴシック" panose="020B0400000000000000" pitchFamily="50" charset="-128"/>
              </a:rPr>
              <a:t>I</a:t>
            </a:r>
            <a:r>
              <a:rPr lang="en-US" altLang="ja-JP" i="1" baseline="-25000" dirty="0" err="1" smtClean="0">
                <a:latin typeface="游ゴシック" panose="020B0400000000000000" pitchFamily="50" charset="-128"/>
                <a:ea typeface="游ゴシック" panose="020B0400000000000000" pitchFamily="50" charset="-128"/>
              </a:rPr>
              <a:t>y</a:t>
            </a:r>
            <a:r>
              <a:rPr lang="ja-JP" altLang="en-US" dirty="0" smtClean="0">
                <a:latin typeface="游ゴシック" panose="020B0400000000000000" pitchFamily="50" charset="-128"/>
                <a:ea typeface="游ゴシック" panose="020B0400000000000000" pitchFamily="50" charset="-128"/>
              </a:rPr>
              <a:t>と</a:t>
            </a:r>
            <a:r>
              <a:rPr lang="en-US" altLang="ja-JP" dirty="0" smtClean="0">
                <a:latin typeface="游ゴシック" panose="020B0400000000000000" pitchFamily="50" charset="-128"/>
                <a:ea typeface="游ゴシック" panose="020B0400000000000000" pitchFamily="50" charset="-128"/>
              </a:rPr>
              <a:t>,</a:t>
            </a:r>
          </a:p>
          <a:p>
            <a:r>
              <a:rPr lang="ja-JP" altLang="en-US" dirty="0">
                <a:latin typeface="游ゴシック" panose="020B0400000000000000" pitchFamily="50" charset="-128"/>
                <a:ea typeface="游ゴシック" panose="020B0400000000000000" pitchFamily="50" charset="-128"/>
              </a:rPr>
              <a:t>時間方向</a:t>
            </a:r>
            <a:r>
              <a:rPr lang="ja-JP" altLang="en-US" dirty="0" smtClean="0">
                <a:latin typeface="游ゴシック" panose="020B0400000000000000" pitchFamily="50" charset="-128"/>
                <a:ea typeface="游ゴシック" panose="020B0400000000000000" pitchFamily="50" charset="-128"/>
              </a:rPr>
              <a:t>微分を</a:t>
            </a:r>
            <a:r>
              <a:rPr lang="en-US" altLang="ja-JP" i="1" dirty="0" smtClean="0">
                <a:latin typeface="游ゴシック" panose="020B0400000000000000" pitchFamily="50" charset="-128"/>
                <a:ea typeface="游ゴシック" panose="020B0400000000000000" pitchFamily="50" charset="-128"/>
              </a:rPr>
              <a:t>I</a:t>
            </a:r>
            <a:r>
              <a:rPr lang="en-US" altLang="ja-JP" i="1" baseline="-25000" dirty="0" smtClean="0">
                <a:latin typeface="游ゴシック" panose="020B0400000000000000" pitchFamily="50" charset="-128"/>
                <a:ea typeface="游ゴシック" panose="020B0400000000000000" pitchFamily="50" charset="-128"/>
              </a:rPr>
              <a:t>t</a:t>
            </a:r>
            <a:r>
              <a:rPr lang="ja-JP" altLang="en-US" dirty="0" smtClean="0">
                <a:latin typeface="游ゴシック" panose="020B0400000000000000" pitchFamily="50" charset="-128"/>
                <a:ea typeface="游ゴシック" panose="020B0400000000000000" pitchFamily="50" charset="-128"/>
              </a:rPr>
              <a:t>と表記</a:t>
            </a:r>
            <a:endParaRPr lang="en-US" altLang="ja-JP" dirty="0" smtClean="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a:xfrm>
                <a:off x="4104733" y="5289624"/>
                <a:ext cx="5497424" cy="493468"/>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rPr>
                  <a:t>両辺を</a:t>
                </a:r>
                <a:r>
                  <a:rPr lang="en-US" altLang="ja-JP" dirty="0" err="1" smtClean="0">
                    <a:latin typeface="游ゴシック" panose="020B0400000000000000" pitchFamily="50" charset="-128"/>
                    <a:ea typeface="游ゴシック" panose="020B0400000000000000" pitchFamily="50" charset="-128"/>
                  </a:rPr>
                  <a:t>Δt</a:t>
                </a:r>
                <a:r>
                  <a:rPr lang="ja-JP" altLang="en-US" dirty="0" err="1" smtClean="0">
                    <a:latin typeface="游ゴシック" panose="020B0400000000000000" pitchFamily="50" charset="-128"/>
                    <a:ea typeface="游ゴシック" panose="020B0400000000000000" pitchFamily="50" charset="-128"/>
                  </a:rPr>
                  <a:t>で除</a:t>
                </a:r>
                <a:r>
                  <a:rPr lang="ja-JP" altLang="en-US" dirty="0" smtClean="0">
                    <a:latin typeface="游ゴシック" panose="020B0400000000000000" pitchFamily="50" charset="-128"/>
                    <a:ea typeface="游ゴシック" panose="020B0400000000000000" pitchFamily="50" charset="-128"/>
                  </a:rPr>
                  <a:t>算し、</a:t>
                </a:r>
                <a:r>
                  <a:rPr lang="en-US" altLang="ja-JP" dirty="0"/>
                  <a:t> </a:t>
                </a:r>
                <a14:m>
                  <m:oMath xmlns:m="http://schemas.openxmlformats.org/officeDocument/2006/math">
                    <m:f>
                      <m:fPr>
                        <m:ctrlPr>
                          <a:rPr lang="en-US" altLang="ja-JP" b="0" i="1" smtClean="0">
                            <a:latin typeface="Cambria Math" panose="02040503050406030204" pitchFamily="18" charset="0"/>
                          </a:rPr>
                        </m:ctrlPr>
                      </m:fPr>
                      <m:num>
                        <m:r>
                          <m:rPr>
                            <m:sty m:val="p"/>
                          </m:rPr>
                          <a:rPr lang="en-US" altLang="ja-JP" i="1">
                            <a:latin typeface="Cambria Math" panose="02040503050406030204" pitchFamily="18" charset="0"/>
                          </a:rPr>
                          <m:t>Δ</m:t>
                        </m:r>
                        <m:r>
                          <a:rPr lang="en-US" altLang="ja-JP" i="1">
                            <a:latin typeface="Cambria Math" panose="02040503050406030204" pitchFamily="18" charset="0"/>
                          </a:rPr>
                          <m:t>𝑥</m:t>
                        </m:r>
                      </m:num>
                      <m:den>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𝑡</m:t>
                        </m:r>
                      </m:den>
                    </m:f>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num>
                      <m:den>
                        <m:r>
                          <m:rPr>
                            <m:sty m:val="p"/>
                          </m:rPr>
                          <a:rPr lang="en-US" altLang="ja-JP" i="1">
                            <a:latin typeface="Cambria Math" panose="02040503050406030204" pitchFamily="18" charset="0"/>
                          </a:rPr>
                          <m:t>Δ</m:t>
                        </m:r>
                        <m:r>
                          <a:rPr lang="en-US" altLang="ja-JP" i="1">
                            <a:latin typeface="Cambria Math" panose="02040503050406030204" pitchFamily="18" charset="0"/>
                          </a:rPr>
                          <m:t>𝑡</m:t>
                        </m:r>
                      </m:den>
                    </m:f>
                    <m:r>
                      <a:rPr lang="en-US" altLang="ja-JP" i="1">
                        <a:latin typeface="Cambria Math" panose="02040503050406030204" pitchFamily="18" charset="0"/>
                      </a:rPr>
                      <m:t>=</m:t>
                    </m:r>
                    <m:r>
                      <a:rPr lang="en-US" altLang="ja-JP" b="0" i="1" smtClean="0">
                        <a:latin typeface="Cambria Math" panose="02040503050406030204" pitchFamily="18" charset="0"/>
                      </a:rPr>
                      <m:t>𝑣</m:t>
                    </m:r>
                  </m:oMath>
                </a14:m>
                <a:r>
                  <a:rPr lang="ja-JP" altLang="en-US" dirty="0" smtClean="0">
                    <a:latin typeface="游ゴシック" panose="020B0400000000000000" pitchFamily="50" charset="-128"/>
                    <a:ea typeface="游ゴシック" panose="020B0400000000000000" pitchFamily="50" charset="-128"/>
                  </a:rPr>
                  <a:t>とおいた</a:t>
                </a:r>
                <a:endParaRPr lang="ja-JP" altLang="en-US" dirty="0">
                  <a:latin typeface="游ゴシック" panose="020B0400000000000000" pitchFamily="50" charset="-128"/>
                  <a:ea typeface="游ゴシック" panose="020B0400000000000000" pitchFamily="50" charset="-128"/>
                </a:endParaRPr>
              </a:p>
            </p:txBody>
          </p:sp>
        </mc:Choice>
        <mc:Fallback xmlns="">
          <p:sp>
            <p:nvSpPr>
              <p:cNvPr id="66" name="正方形/長方形 65"/>
              <p:cNvSpPr>
                <a:spLocks noRot="1" noChangeAspect="1" noMove="1" noResize="1" noEditPoints="1" noAdjustHandles="1" noChangeArrowheads="1" noChangeShapeType="1" noTextEdit="1"/>
              </p:cNvSpPr>
              <p:nvPr/>
            </p:nvSpPr>
            <p:spPr>
              <a:xfrm>
                <a:off x="4104733" y="5289624"/>
                <a:ext cx="5497424" cy="493468"/>
              </a:xfrm>
              <a:prstGeom prst="rect">
                <a:avLst/>
              </a:prstGeom>
              <a:blipFill>
                <a:blip r:embed="rId5"/>
                <a:stretch>
                  <a:fillRect l="-887" b="-86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265792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正方形/長方形 18"/>
              <p:cNvSpPr/>
              <p:nvPr/>
            </p:nvSpPr>
            <p:spPr>
              <a:xfrm>
                <a:off x="852784" y="1430987"/>
                <a:ext cx="4817285" cy="80799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14:m>
                  <m:oMath xmlns:m="http://schemas.openxmlformats.org/officeDocument/2006/math">
                    <m:sSub>
                      <m:sSubPr>
                        <m:ctrlPr>
                          <a:rPr lang="en-US" altLang="ja-JP" sz="3600" i="1" smtClean="0">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𝑥</m:t>
                        </m:r>
                      </m:sub>
                    </m:sSub>
                    <m:r>
                      <a:rPr lang="en-US" altLang="ja-JP" sz="3600" i="1">
                        <a:solidFill>
                          <a:schemeClr val="tx1"/>
                        </a:solidFill>
                        <a:latin typeface="Cambria Math" panose="02040503050406030204" pitchFamily="18" charset="0"/>
                      </a:rPr>
                      <m:t>𝑢</m:t>
                    </m:r>
                    <m:r>
                      <a:rPr lang="en-US" altLang="ja-JP" sz="3600" i="1">
                        <a:solidFill>
                          <a:schemeClr val="tx1"/>
                        </a:solidFill>
                        <a:latin typeface="Cambria Math" panose="02040503050406030204" pitchFamily="18" charset="0"/>
                      </a:rPr>
                      <m:t>+</m:t>
                    </m:r>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𝑦</m:t>
                        </m:r>
                      </m:sub>
                    </m:sSub>
                    <m:r>
                      <a:rPr lang="en-US" altLang="ja-JP" sz="3600" i="1">
                        <a:solidFill>
                          <a:schemeClr val="tx1"/>
                        </a:solidFill>
                        <a:latin typeface="Cambria Math" panose="02040503050406030204" pitchFamily="18" charset="0"/>
                      </a:rPr>
                      <m:t>𝑣</m:t>
                    </m:r>
                  </m:oMath>
                </a14:m>
                <a:r>
                  <a:rPr lang="en-US" altLang="ja-JP" sz="3600" dirty="0">
                    <a:solidFill>
                      <a:schemeClr val="tx1"/>
                    </a:solidFill>
                    <a:latin typeface="游ゴシック" panose="020B0400000000000000" pitchFamily="50" charset="-128"/>
                  </a:rPr>
                  <a:t>+</a:t>
                </a:r>
                <a14:m>
                  <m:oMath xmlns:m="http://schemas.openxmlformats.org/officeDocument/2006/math">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𝑡</m:t>
                        </m:r>
                      </m:sub>
                    </m:sSub>
                  </m:oMath>
                </a14:m>
                <a:r>
                  <a:rPr lang="en-US" altLang="ja-JP" sz="3600" dirty="0">
                    <a:solidFill>
                      <a:schemeClr val="tx1"/>
                    </a:solidFill>
                    <a:latin typeface="游ゴシック" panose="020B0400000000000000" pitchFamily="50" charset="-128"/>
                  </a:rPr>
                  <a:t> = 0</a:t>
                </a:r>
              </a:p>
            </p:txBody>
          </p:sp>
        </mc:Choice>
        <mc:Fallback xmlns="">
          <p:sp>
            <p:nvSpPr>
              <p:cNvPr id="19" name="正方形/長方形 18"/>
              <p:cNvSpPr>
                <a:spLocks noRot="1" noChangeAspect="1" noMove="1" noResize="1" noEditPoints="1" noAdjustHandles="1" noChangeArrowheads="1" noChangeShapeType="1" noTextEdit="1"/>
              </p:cNvSpPr>
              <p:nvPr/>
            </p:nvSpPr>
            <p:spPr>
              <a:xfrm>
                <a:off x="852784" y="1430987"/>
                <a:ext cx="4817285" cy="807993"/>
              </a:xfrm>
              <a:prstGeom prst="rect">
                <a:avLst/>
              </a:prstGeom>
              <a:blipFill>
                <a:blip r:embed="rId2"/>
                <a:stretch>
                  <a:fillRect t="-2239" b="-16418"/>
                </a:stretch>
              </a:blipFill>
            </p:spPr>
            <p:txBody>
              <a:bodyPr/>
              <a:lstStyle/>
              <a:p>
                <a:r>
                  <a:rPr lang="ja-JP" altLang="en-US">
                    <a:noFill/>
                  </a:rPr>
                  <a:t> </a:t>
                </a:r>
              </a:p>
            </p:txBody>
          </p:sp>
        </mc:Fallback>
      </mc:AlternateContent>
      <p:sp>
        <p:nvSpPr>
          <p:cNvPr id="2" name="タイトル 1"/>
          <p:cNvSpPr>
            <a:spLocks noGrp="1"/>
          </p:cNvSpPr>
          <p:nvPr>
            <p:ph type="title"/>
          </p:nvPr>
        </p:nvSpPr>
        <p:spPr>
          <a:xfrm>
            <a:off x="457199" y="412192"/>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3</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852784" y="2585090"/>
                <a:ext cx="11141096" cy="4057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この式はオプティカルフローの拘束式と呼ばれる</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i="1">
                            <a:latin typeface="Cambria Math" panose="02040503050406030204" pitchFamily="18" charset="0"/>
                          </a:rPr>
                          <m:t>𝑥</m:t>
                        </m:r>
                      </m:den>
                    </m:f>
                    <m:r>
                      <a:rPr lang="en-US" altLang="ja-JP" sz="2000" b="0" i="1" smtClean="0">
                        <a:latin typeface="Cambria Math" panose="02040503050406030204" pitchFamily="18" charset="0"/>
                      </a:rPr>
                      <m:t> </m:t>
                    </m:r>
                  </m:oMath>
                </a14:m>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は、画像</a:t>
                </a:r>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における横方向微分値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(Sobel</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フィルタでもとまる</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b="0" i="1" smtClean="0">
                            <a:latin typeface="Cambria Math" panose="02040503050406030204" pitchFamily="18" charset="0"/>
                          </a:rPr>
                          <m:t>𝑦</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b="0" i="1" smtClean="0">
                            <a:latin typeface="Cambria Math" panose="02040503050406030204" pitchFamily="18" charset="0"/>
                          </a:rPr>
                          <m:t>𝑦</m:t>
                        </m:r>
                      </m:den>
                    </m:f>
                    <m:r>
                      <a:rPr lang="en-US" altLang="ja-JP" sz="2000" i="1">
                        <a:latin typeface="Cambria Math" panose="02040503050406030204" pitchFamily="18" charset="0"/>
                      </a:rPr>
                      <m:t> </m:t>
                    </m:r>
                  </m:oMath>
                </a14:m>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は、画像</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に</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おける縦方向微分値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(Sobel</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フィルタでもとまる</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i="1">
                            <a:latin typeface="Cambria Math" panose="02040503050406030204" pitchFamily="18" charset="0"/>
                          </a:rPr>
                          <m:t>𝑡</m:t>
                        </m:r>
                      </m:den>
                    </m:f>
                  </m:oMath>
                </a14:m>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画像</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に</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おける時間方向微分値，</a:t>
                </a:r>
                <a14:m>
                  <m:oMath xmlns:m="http://schemas.openxmlformats.org/officeDocument/2006/math">
                    <m:d>
                      <m:dPr>
                        <m:ctrlPr>
                          <a:rPr lang="en-US" altLang="ja-JP" sz="2000" b="0" i="1" smtClean="0">
                            <a:latin typeface="Cambria Math" panose="02040503050406030204" pitchFamily="18" charset="0"/>
                          </a:rPr>
                        </m:ctrlPr>
                      </m:dPr>
                      <m:e>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m:rPr>
                                <m:sty m:val="p"/>
                              </m:rPr>
                              <a:rPr lang="en-US" altLang="ja-JP" sz="2000" i="1">
                                <a:latin typeface="Cambria Math" panose="02040503050406030204" pitchFamily="18" charset="0"/>
                              </a:rPr>
                              <m:t>Δ</m:t>
                            </m:r>
                            <m:r>
                              <a:rPr lang="en-US" altLang="ja-JP" sz="2000" i="1">
                                <a:latin typeface="Cambria Math" panose="02040503050406030204" pitchFamily="18" charset="0"/>
                              </a:rPr>
                              <m:t>𝑡</m:t>
                            </m:r>
                          </m:e>
                        </m:d>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e>
                    </m:d>
                    <m:r>
                      <a:rPr lang="en-US" altLang="ja-JP" sz="2000" b="0" i="1" smtClean="0">
                        <a:latin typeface="Cambria Math" panose="02040503050406030204" pitchFamily="18" charset="0"/>
                      </a:rPr>
                      <m:t>/</m:t>
                    </m:r>
                    <m:r>
                      <m:rPr>
                        <m:sty m:val="p"/>
                      </m:rPr>
                      <a:rPr lang="en-US" altLang="ja-JP" sz="2000" i="1" dirty="0">
                        <a:latin typeface="Cambria Math" panose="02040503050406030204" pitchFamily="18" charset="0"/>
                        <a:ea typeface="游ゴシック" panose="020B0400000000000000" pitchFamily="50" charset="-128"/>
                        <a:cs typeface="Times New Roman" panose="02020603050405020304" pitchFamily="18" charset="0"/>
                      </a:rPr>
                      <m:t>Δ</m:t>
                    </m:r>
                    <m:r>
                      <a:rPr lang="en-US" altLang="ja-JP" sz="2000" b="0" i="1" dirty="0" smtClean="0">
                        <a:latin typeface="Cambria Math" panose="02040503050406030204" pitchFamily="18" charset="0"/>
                        <a:ea typeface="游ゴシック" panose="020B0400000000000000" pitchFamily="50" charset="-128"/>
                        <a:cs typeface="Times New Roman" panose="02020603050405020304" pitchFamily="18" charset="0"/>
                      </a:rPr>
                      <m:t>𝑡</m:t>
                    </m:r>
                  </m:oMath>
                </a14:m>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で計算できる</a:t>
                </a:r>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 </a:t>
                </a:r>
              </a:p>
              <a:p>
                <a:pPr>
                  <a:lnSpc>
                    <a:spcPct val="100000"/>
                  </a:lnSpc>
                  <a:spcBef>
                    <a:spcPts val="600"/>
                  </a:spcBef>
                  <a:spcAft>
                    <a:spcPts val="600"/>
                  </a:spcAft>
                </a:pP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求めたい</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は、追跡したい画素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の速度ベクトル（</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 u, v </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a:t>
                </a:r>
                <a:endPar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未知変数</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個、方程式</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本なので</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この問題</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は解けない（不定）</a:t>
                </a: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852784" y="2585090"/>
                <a:ext cx="11141096" cy="4057010"/>
              </a:xfrm>
              <a:prstGeom prst="rect">
                <a:avLst/>
              </a:prstGeom>
              <a:blipFill>
                <a:blip r:embed="rId3"/>
                <a:stretch>
                  <a:fillRect l="-766" t="-1201"/>
                </a:stretch>
              </a:blipFill>
            </p:spPr>
            <p:txBody>
              <a:bodyPr/>
              <a:lstStyle/>
              <a:p>
                <a:r>
                  <a:rPr lang="ja-JP" altLang="en-US">
                    <a:noFill/>
                  </a:rPr>
                  <a:t> </a:t>
                </a:r>
              </a:p>
            </p:txBody>
          </p:sp>
        </mc:Fallback>
      </mc:AlternateContent>
      <p:grpSp>
        <p:nvGrpSpPr>
          <p:cNvPr id="46" name="グループ化 45"/>
          <p:cNvGrpSpPr/>
          <p:nvPr/>
        </p:nvGrpSpPr>
        <p:grpSpPr>
          <a:xfrm>
            <a:off x="7261852" y="677398"/>
            <a:ext cx="4446110" cy="1734637"/>
            <a:chOff x="2629229" y="3845010"/>
            <a:chExt cx="6815054" cy="2658873"/>
          </a:xfrm>
        </p:grpSpPr>
        <p:grpSp>
          <p:nvGrpSpPr>
            <p:cNvPr id="47" name="グループ化 46"/>
            <p:cNvGrpSpPr/>
            <p:nvPr/>
          </p:nvGrpSpPr>
          <p:grpSpPr>
            <a:xfrm>
              <a:off x="6405563" y="3845010"/>
              <a:ext cx="2964316" cy="2658873"/>
              <a:chOff x="10006684" y="622006"/>
              <a:chExt cx="1427205" cy="1280146"/>
            </a:xfrm>
          </p:grpSpPr>
          <p:sp>
            <p:nvSpPr>
              <p:cNvPr id="58" name="正方形/長方形 57"/>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p:nvGrpSpPr>
          <p:grpSpPr>
            <a:xfrm>
              <a:off x="2629229" y="3845010"/>
              <a:ext cx="2964316" cy="2658873"/>
              <a:chOff x="1863523" y="4048451"/>
              <a:chExt cx="2581176" cy="2315212"/>
            </a:xfrm>
          </p:grpSpPr>
          <p:sp>
            <p:nvSpPr>
              <p:cNvPr id="55" name="正方形/長方形 54"/>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9" name="正方形/長方形 48"/>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r="-21687" b="-6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r="-38806" b="-64103"/>
                  </a:stretch>
                </a:blipFill>
              </p:spPr>
              <p:txBody>
                <a:bodyPr/>
                <a:lstStyle/>
                <a:p>
                  <a:r>
                    <a:rPr lang="ja-JP" altLang="en-US">
                      <a:noFill/>
                    </a:rPr>
                    <a:t> </a:t>
                  </a:r>
                </a:p>
              </p:txBody>
            </p:sp>
          </mc:Fallback>
        </mc:AlternateContent>
        <p:sp>
          <p:nvSpPr>
            <p:cNvPr id="51" name="楕円 5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a:endCxn id="5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5116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a:t>Snakes</a:t>
            </a:r>
            <a:r>
              <a:rPr lang="ja-JP" altLang="en-US" sz="3600" dirty="0"/>
              <a:t>法のコスト関数</a:t>
            </a:r>
            <a:r>
              <a:rPr lang="en-US" altLang="ja-JP" sz="3600" dirty="0"/>
              <a:t> </a:t>
            </a:r>
            <a:endParaRPr kumimoji="1" lang="ja-JP" altLang="en-US" sz="3600" dirty="0"/>
          </a:p>
        </p:txBody>
      </p:sp>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弧長に対応する項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曲率に対応する項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592118" y="982693"/>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435431" y="645621"/>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435431" y="645621"/>
                <a:ext cx="836404" cy="400110"/>
              </a:xfrm>
              <a:prstGeom prst="rect">
                <a:avLst/>
              </a:prstGeom>
              <a:blipFill>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a:t>
            </a:fld>
            <a:endParaRPr lang="ja-JP" altLang="en-US"/>
          </a:p>
        </p:txBody>
      </p:sp>
      <p:sp>
        <p:nvSpPr>
          <p:cNvPr id="4" name="テキスト ボックス 3"/>
          <p:cNvSpPr txBox="1"/>
          <p:nvPr/>
        </p:nvSpPr>
        <p:spPr>
          <a:xfrm>
            <a:off x="10853633" y="-8897"/>
            <a:ext cx="1415772" cy="461665"/>
          </a:xfrm>
          <a:prstGeom prst="rect">
            <a:avLst/>
          </a:prstGeom>
          <a:noFill/>
        </p:spPr>
        <p:txBody>
          <a:bodyPr wrap="none" rtlCol="0">
            <a:spAutoFit/>
          </a:bodyPr>
          <a:lstStyle/>
          <a:p>
            <a:r>
              <a:rPr lang="ja-JP" altLang="en-US" sz="2400" dirty="0" smtClean="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45940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31804" y="3810960"/>
            <a:ext cx="4384333" cy="19758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altLang="ja-JP" sz="3600" dirty="0">
              <a:solidFill>
                <a:schemeClr val="tx1"/>
              </a:solidFill>
              <a:latin typeface="游ゴシック" panose="020B0400000000000000" pitchFamily="50" charset="-128"/>
            </a:endParaRPr>
          </a:p>
        </p:txBody>
      </p:sp>
      <p:sp>
        <p:nvSpPr>
          <p:cNvPr id="2" name="タイトル 1"/>
          <p:cNvSpPr>
            <a:spLocks noGrp="1"/>
          </p:cNvSpPr>
          <p:nvPr>
            <p:ph type="title"/>
          </p:nvPr>
        </p:nvSpPr>
        <p:spPr>
          <a:xfrm>
            <a:off x="457199" y="412192"/>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4</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57199" y="1316446"/>
                <a:ext cx="8449456" cy="6260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dirty="0" smtClean="0">
                    <a:latin typeface="Times New Roman" panose="02020603050405020304" pitchFamily="18" charset="0"/>
                    <a:ea typeface="游ゴシック" panose="020B0400000000000000" pitchFamily="50" charset="-128"/>
                    <a:cs typeface="Times New Roman" panose="02020603050405020304" pitchFamily="18" charset="0"/>
                  </a:rPr>
                  <a:t>仮定</a:t>
                </a:r>
                <a:r>
                  <a:rPr lang="en-US" altLang="ja-JP" sz="2400" b="1" dirty="0" smtClean="0">
                    <a:latin typeface="Times New Roman" panose="02020603050405020304" pitchFamily="18" charset="0"/>
                    <a:ea typeface="游ゴシック" panose="020B0400000000000000" pitchFamily="50" charset="-128"/>
                    <a:cs typeface="Times New Roman" panose="02020603050405020304" pitchFamily="18" charset="0"/>
                  </a:rPr>
                  <a:t>3</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近傍画素は似た速度ベクトルを持つ</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lvl="1">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物体は複数画素から構成されるため</a:t>
                </a: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lvl="8">
                  <a:lnSpc>
                    <a:spcPct val="100000"/>
                  </a:lnSpc>
                  <a:spcBef>
                    <a:spcPts val="600"/>
                  </a:spcBef>
                  <a:spcAft>
                    <a:spcPts val="600"/>
                  </a:spcAft>
                </a:pPr>
                <a:endParaRPr lang="en-US" altLang="ja-JP" sz="14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注目点</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を中心とする窓領域内の画素</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err="1" smtClean="0">
                    <a:latin typeface="Times New Roman" panose="02020603050405020304" pitchFamily="18" charset="0"/>
                    <a:ea typeface="游ゴシック" panose="020B0400000000000000" pitchFamily="50" charset="-128"/>
                    <a:cs typeface="Times New Roman" panose="02020603050405020304" pitchFamily="18" charset="0"/>
                  </a:rPr>
                  <a:t>n</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err="1" smtClean="0">
                    <a:latin typeface="Times New Roman" panose="02020603050405020304" pitchFamily="18" charset="0"/>
                    <a:ea typeface="游ゴシック" panose="020B0400000000000000" pitchFamily="50" charset="-128"/>
                    <a:cs typeface="Times New Roman" panose="02020603050405020304" pitchFamily="18" charset="0"/>
                  </a:rPr>
                  <a:t>n</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について，すべてが同じ速度ベクトル</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u,v</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を持つとすると</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p>
              <a:p>
                <a:pPr marL="0" indent="0">
                  <a:lnSpc>
                    <a:spcPct val="100000"/>
                  </a:lnSpc>
                  <a:spcBef>
                    <a:spcPts val="600"/>
                  </a:spcBef>
                  <a:spcAft>
                    <a:spcPts val="600"/>
                  </a:spcAft>
                  <a:buNone/>
                </a:pPr>
                <a:endParaRPr lang="en-US" altLang="ja-JP" sz="1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1</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e>
                    </m:d>
                    <m:r>
                      <a:rPr lang="en-US" altLang="ja-JP" sz="2000" i="1">
                        <a:latin typeface="Cambria Math" panose="02040503050406030204" pitchFamily="18" charset="0"/>
                      </a:rPr>
                      <m:t>𝑣</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endParaRPr lang="en-US" altLang="ja-JP" sz="2000" dirty="0" smtClean="0">
                  <a:latin typeface="游ゴシック" panose="020B0400000000000000" pitchFamily="50" charset="-128"/>
                </a:endParaRPr>
              </a:p>
              <a:p>
                <a:pPr marL="0" indent="0">
                  <a:lnSpc>
                    <a:spcPct val="100000"/>
                  </a:lnSpc>
                  <a:spcBef>
                    <a:spcPts val="600"/>
                  </a:spcBef>
                  <a:spcAft>
                    <a:spcPts val="600"/>
                  </a:spcAft>
                  <a:buNone/>
                </a:pPr>
                <a:r>
                  <a:rPr lang="en-US" altLang="ja-JP" sz="2000" b="0" dirty="0" smtClean="0"/>
                  <a:t>  </a:t>
                </a:r>
                <a14:m>
                  <m:oMath xmlns:m="http://schemas.openxmlformats.org/officeDocument/2006/math">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oMath>
                </a14:m>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a:latin typeface="游ゴシック" panose="020B0400000000000000" pitchFamily="50" charset="-128"/>
                  </a:rPr>
                  <a:t> </a:t>
                </a:r>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oMath>
                </a14:m>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endParaRPr lang="en-US" altLang="ja-JP" sz="9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が成り立つ</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57199" y="1316446"/>
                <a:ext cx="8449456" cy="6260011"/>
              </a:xfrm>
              <a:prstGeom prst="rect">
                <a:avLst/>
              </a:prstGeom>
              <a:blipFill>
                <a:blip r:embed="rId2"/>
                <a:stretch>
                  <a:fillRect l="-1082" t="-974" r="-1082"/>
                </a:stretch>
              </a:blipFill>
            </p:spPr>
            <p:txBody>
              <a:bodyPr/>
              <a:lstStyle/>
              <a:p>
                <a:r>
                  <a:rPr lang="ja-JP" altLang="en-US">
                    <a:noFill/>
                  </a:rPr>
                  <a:t> </a:t>
                </a:r>
              </a:p>
            </p:txBody>
          </p:sp>
        </mc:Fallback>
      </mc:AlternateContent>
      <p:grpSp>
        <p:nvGrpSpPr>
          <p:cNvPr id="4" name="グループ化 3"/>
          <p:cNvGrpSpPr/>
          <p:nvPr/>
        </p:nvGrpSpPr>
        <p:grpSpPr>
          <a:xfrm>
            <a:off x="8074653" y="198296"/>
            <a:ext cx="2493199" cy="2236300"/>
            <a:chOff x="1012206" y="2048149"/>
            <a:chExt cx="1722469" cy="1544986"/>
          </a:xfrm>
        </p:grpSpPr>
        <p:grpSp>
          <p:nvGrpSpPr>
            <p:cNvPr id="46" name="グループ化 45"/>
            <p:cNvGrpSpPr/>
            <p:nvPr/>
          </p:nvGrpSpPr>
          <p:grpSpPr>
            <a:xfrm>
              <a:off x="1012206" y="2048149"/>
              <a:ext cx="1722469" cy="1544986"/>
              <a:chOff x="2629231" y="4135709"/>
              <a:chExt cx="2640222" cy="2368173"/>
            </a:xfrm>
          </p:grpSpPr>
          <p:grpSp>
            <p:nvGrpSpPr>
              <p:cNvPr id="48" name="グループ化 47"/>
              <p:cNvGrpSpPr/>
              <p:nvPr/>
            </p:nvGrpSpPr>
            <p:grpSpPr>
              <a:xfrm>
                <a:off x="2629231" y="4135709"/>
                <a:ext cx="2640222" cy="2368173"/>
                <a:chOff x="1863524" y="4301577"/>
                <a:chExt cx="2298971" cy="2062085"/>
              </a:xfrm>
            </p:grpSpPr>
            <p:sp>
              <p:nvSpPr>
                <p:cNvPr id="55" name="正方形/長方形 54"/>
                <p:cNvSpPr/>
                <p:nvPr/>
              </p:nvSpPr>
              <p:spPr>
                <a:xfrm>
                  <a:off x="1863524" y="4301577"/>
                  <a:ext cx="2298971" cy="2062085"/>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8" y="5638146"/>
                  <a:ext cx="956332" cy="3374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4" y="5442716"/>
                  <a:ext cx="466484" cy="3452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楕円 50"/>
              <p:cNvSpPr/>
              <p:nvPr/>
            </p:nvSpPr>
            <p:spPr>
              <a:xfrm>
                <a:off x="3733006" y="5603998"/>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1599326" y="2861349"/>
              <a:ext cx="352949" cy="342254"/>
            </a:xfrm>
            <a:prstGeom prst="rect">
              <a:avLst/>
            </a:prstGeom>
            <a:solidFill>
              <a:schemeClr val="accent4">
                <a:lumMod val="20000"/>
                <a:lumOff val="80000"/>
                <a:alpha val="5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矢印コネクタ 5"/>
          <p:cNvCxnSpPr/>
          <p:nvPr/>
        </p:nvCxnSpPr>
        <p:spPr>
          <a:xfrm flipV="1">
            <a:off x="9179923" y="1145462"/>
            <a:ext cx="479320" cy="50232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4049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527300" y="1172262"/>
            <a:ext cx="4572001" cy="19758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altLang="ja-JP" sz="3600" dirty="0">
              <a:solidFill>
                <a:schemeClr val="tx1"/>
              </a:solidFill>
              <a:latin typeface="游ゴシック" panose="020B0400000000000000" pitchFamily="50" charset="-128"/>
            </a:endParaRPr>
          </a:p>
        </p:txBody>
      </p:sp>
      <p:sp>
        <p:nvSpPr>
          <p:cNvPr id="2" name="タイトル 1"/>
          <p:cNvSpPr>
            <a:spLocks noGrp="1"/>
          </p:cNvSpPr>
          <p:nvPr>
            <p:ph type="title"/>
          </p:nvPr>
        </p:nvSpPr>
        <p:spPr>
          <a:xfrm>
            <a:off x="457199" y="281186"/>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a:t>5</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57199" y="911497"/>
                <a:ext cx="8449456" cy="6260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endParaRPr lang="en-US" altLang="ja-JP" sz="1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1</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e>
                    </m:d>
                    <m:r>
                      <a:rPr lang="en-US" altLang="ja-JP" sz="2000" i="1">
                        <a:latin typeface="Cambria Math" panose="02040503050406030204" pitchFamily="18" charset="0"/>
                      </a:rPr>
                      <m:t>𝑣</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endParaRPr lang="en-US" altLang="ja-JP" sz="2000" dirty="0" smtClean="0">
                  <a:latin typeface="游ゴシック" panose="020B0400000000000000" pitchFamily="50" charset="-128"/>
                </a:endParaRPr>
              </a:p>
              <a:p>
                <a:pPr marL="0" indent="0">
                  <a:lnSpc>
                    <a:spcPct val="100000"/>
                  </a:lnSpc>
                  <a:spcBef>
                    <a:spcPts val="600"/>
                  </a:spcBef>
                  <a:spcAft>
                    <a:spcPts val="600"/>
                  </a:spcAft>
                  <a:buNone/>
                </a:pPr>
                <a:r>
                  <a:rPr lang="en-US" altLang="ja-JP" sz="2000" b="0" dirty="0" smtClean="0"/>
                  <a:t>  </a:t>
                </a:r>
                <a14:m>
                  <m:oMath xmlns:m="http://schemas.openxmlformats.org/officeDocument/2006/math">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oMath>
                </a14:m>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a:latin typeface="游ゴシック" panose="020B0400000000000000" pitchFamily="50" charset="-128"/>
                  </a:rPr>
                  <a:t> </a:t>
                </a:r>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oMath>
                </a14:m>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57199" y="911497"/>
                <a:ext cx="8449456" cy="6260011"/>
              </a:xfrm>
              <a:prstGeom prst="rect">
                <a:avLst/>
              </a:prstGeom>
              <a:blipFill>
                <a:blip r:embed="rId2"/>
                <a:stretch>
                  <a:fillRect/>
                </a:stretch>
              </a:blipFill>
            </p:spPr>
            <p:txBody>
              <a:bodyPr/>
              <a:lstStyle/>
              <a:p>
                <a:r>
                  <a:rPr lang="ja-JP" altLang="en-US">
                    <a:noFill/>
                  </a:rPr>
                  <a:t> </a:t>
                </a:r>
              </a:p>
            </p:txBody>
          </p:sp>
        </mc:Fallback>
      </mc:AlternateContent>
      <p:sp>
        <p:nvSpPr>
          <p:cNvPr id="5" name="右矢印 4"/>
          <p:cNvSpPr/>
          <p:nvPr/>
        </p:nvSpPr>
        <p:spPr>
          <a:xfrm>
            <a:off x="5500006" y="1879352"/>
            <a:ext cx="574766" cy="561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p:cNvSpPr txBox="1"/>
              <p:nvPr/>
            </p:nvSpPr>
            <p:spPr>
              <a:xfrm>
                <a:off x="6074772" y="1456516"/>
                <a:ext cx="5486117" cy="1407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b="0" i="1" smtClean="0">
                              <a:latin typeface="Cambria Math" panose="02040503050406030204" pitchFamily="18" charset="0"/>
                            </a:rPr>
                          </m:ctrlPr>
                        </m:dPr>
                        <m:e>
                          <m:eqArr>
                            <m:eqArrPr>
                              <m:ctrlPr>
                                <a:rPr lang="en-US" altLang="ja-JP" i="1">
                                  <a:latin typeface="Cambria Math" panose="02040503050406030204" pitchFamily="18" charset="0"/>
                                </a:rPr>
                              </m:ctrlPr>
                            </m:eqArrPr>
                            <m:e>
                              <m:eqArr>
                                <m:eqArrPr>
                                  <m:ctrlPr>
                                    <a:rPr lang="en-US" altLang="ja-JP" i="1">
                                      <a:latin typeface="Cambria Math" panose="02040503050406030204" pitchFamily="18" charset="0"/>
                                    </a:rPr>
                                  </m:ctrlPr>
                                </m:eqArrPr>
                                <m:e>
                                  <m:m>
                                    <m:mPr>
                                      <m:mcs>
                                        <m:mc>
                                          <m:mcPr>
                                            <m:count m:val="2"/>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mr>
                                    <m:mr>
                                      <m:e>
                                        <m:r>
                                          <a:rPr lang="en-US" altLang="ja-JP" b="0" i="1" smtClean="0">
                                            <a:latin typeface="Cambria Math" panose="02040503050406030204" pitchFamily="18" charset="0"/>
                                          </a:rPr>
                                          <m:t>:</m:t>
                                        </m:r>
                                      </m:e>
                                      <m:e>
                                        <m:r>
                                          <a:rPr lang="en-US" altLang="ja-JP" b="0" i="1" smtClean="0">
                                            <a:latin typeface="Cambria Math" panose="02040503050406030204" pitchFamily="18" charset="0"/>
                                          </a:rPr>
                                          <m:t>:</m:t>
                                        </m:r>
                                      </m:e>
                                    </m:mr>
                                  </m:m>
                                </m:e>
                                <m:e>
                                  <m:r>
                                    <a:rPr lang="en-US" altLang="ja-JP" b="0" i="1" smtClean="0">
                                      <a:latin typeface="Cambria Math" panose="02040503050406030204" pitchFamily="18" charset="0"/>
                                    </a:rPr>
                                    <m:t> </m:t>
                                  </m:r>
                                </m:e>
                              </m:eqArr>
                            </m:e>
                            <m:e>
                              <m:m>
                                <m:mPr>
                                  <m:mcs>
                                    <m:mc>
                                      <m:mcPr>
                                        <m:count m:val="2"/>
                                        <m:mcJc m:val="center"/>
                                      </m:mcPr>
                                    </m:mc>
                                  </m:mcs>
                                  <m:ctrlPr>
                                    <a:rPr lang="en-US" altLang="ja-JP" i="1" smtClean="0">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d>
                                  </m:e>
                                </m:mr>
                              </m:m>
                            </m:e>
                          </m:eqArr>
                        </m:e>
                      </m:d>
                      <m:d>
                        <m:dPr>
                          <m:ctrlPr>
                            <a:rPr kumimoji="1" lang="en-US" altLang="ja-JP" b="0" i="1" smtClean="0">
                              <a:latin typeface="Cambria Math" panose="02040503050406030204" pitchFamily="18" charset="0"/>
                            </a:rPr>
                          </m:ctrlPr>
                        </m:dPr>
                        <m:e>
                          <m:m>
                            <m:mPr>
                              <m:mcs>
                                <m:mc>
                                  <m:mcPr>
                                    <m:count m:val="1"/>
                                    <m:mcJc m:val="center"/>
                                  </m:mcPr>
                                </m:mc>
                              </m:mcs>
                              <m:ctrlPr>
                                <a:rPr kumimoji="1" lang="en-US" altLang="ja-JP" b="0"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𝑢</m:t>
                                </m:r>
                              </m:e>
                            </m:mr>
                            <m:mr>
                              <m:e>
                                <m:r>
                                  <a:rPr kumimoji="1" lang="en-US" altLang="ja-JP" b="0" i="1" smtClean="0">
                                    <a:latin typeface="Cambria Math" panose="02040503050406030204" pitchFamily="18" charset="0"/>
                                  </a:rPr>
                                  <m:t>𝑣</m:t>
                                </m:r>
                              </m:e>
                            </m:mr>
                          </m:m>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1"/>
                                    <m:mcJc m:val="center"/>
                                  </m:mcPr>
                                </m:mc>
                              </m:mcs>
                              <m:ctrlPr>
                                <a:rPr kumimoji="1" lang="en-US" altLang="ja-JP" b="0" i="1" smtClean="0">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r>
                                  <m:rPr>
                                    <m:nor/>
                                  </m:rPr>
                                  <a:rPr lang="en-US" altLang="ja-JP" dirty="0">
                                    <a:latin typeface="游ゴシック" panose="020B0400000000000000" pitchFamily="50" charset="-128"/>
                                  </a:rPr>
                                  <m:t> </m:t>
                                </m:r>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mr>
                            <m:mr>
                              <m:e>
                                <m:eqArr>
                                  <m:eqArrPr>
                                    <m:ctrlPr>
                                      <a:rPr kumimoji="1" lang="en-US" altLang="ja-JP" b="0" i="1" smtClean="0">
                                        <a:latin typeface="Cambria Math" panose="02040503050406030204" pitchFamily="18" charset="0"/>
                                      </a:rPr>
                                    </m:ctrlPr>
                                  </m:eqArrPr>
                                  <m:e>
                                    <m:r>
                                      <a:rPr kumimoji="1" lang="en-US" altLang="ja-JP" b="0" i="1" smtClean="0">
                                        <a:latin typeface="Cambria Math" panose="02040503050406030204" pitchFamily="18" charset="0"/>
                                      </a:rPr>
                                      <m:t>:</m:t>
                                    </m:r>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eqArr>
                              </m:e>
                            </m:mr>
                          </m:m>
                        </m:e>
                      </m:d>
                      <m:r>
                        <a:rPr lang="en-US" altLang="ja-JP" b="0" i="1" smtClean="0">
                          <a:latin typeface="Cambria Math" panose="02040503050406030204" pitchFamily="18" charset="0"/>
                        </a:rPr>
                        <m:t>…(1)</m:t>
                      </m:r>
                    </m:oMath>
                  </m:oMathPara>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6074772" y="1456516"/>
                <a:ext cx="5486117" cy="1407373"/>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567032" y="3252715"/>
            <a:ext cx="9499716" cy="830997"/>
          </a:xfrm>
          <a:prstGeom prst="rect">
            <a:avLst/>
          </a:prstGeom>
          <a:noFill/>
        </p:spPr>
        <p:txBody>
          <a:bodyPr wrap="none" rtlCol="0">
            <a:spAutoFit/>
          </a:bodyPr>
          <a:lstStyle/>
          <a:p>
            <a:r>
              <a:rPr kumimoji="1" lang="ja-JP" altLang="en-US" sz="2400" dirty="0" smtClean="0">
                <a:latin typeface="游ゴシック" panose="020B0400000000000000" pitchFamily="50" charset="-128"/>
                <a:ea typeface="游ゴシック" panose="020B0400000000000000" pitchFamily="50" charset="-128"/>
              </a:rPr>
              <a:t>この連立方程式は、変数</a:t>
            </a:r>
            <a:r>
              <a:rPr kumimoji="1" lang="en-US" altLang="ja-JP" sz="2400" dirty="0" smtClean="0">
                <a:latin typeface="游ゴシック" panose="020B0400000000000000" pitchFamily="50" charset="-128"/>
                <a:ea typeface="游ゴシック" panose="020B0400000000000000" pitchFamily="50" charset="-128"/>
              </a:rPr>
              <a:t>2</a:t>
            </a:r>
            <a:r>
              <a:rPr kumimoji="1" lang="ja-JP" altLang="en-US" sz="2400" dirty="0" smtClean="0">
                <a:latin typeface="游ゴシック" panose="020B0400000000000000" pitchFamily="50" charset="-128"/>
                <a:ea typeface="游ゴシック" panose="020B0400000000000000" pitchFamily="50" charset="-128"/>
              </a:rPr>
              <a:t>個、制約式</a:t>
            </a:r>
            <a:r>
              <a:rPr kumimoji="1" lang="en-US" altLang="ja-JP" sz="2400" dirty="0" smtClean="0">
                <a:latin typeface="游ゴシック" panose="020B0400000000000000" pitchFamily="50" charset="-128"/>
                <a:ea typeface="游ゴシック" panose="020B0400000000000000" pitchFamily="50" charset="-128"/>
              </a:rPr>
              <a:t>n</a:t>
            </a:r>
            <a:r>
              <a:rPr kumimoji="1" lang="ja-JP" altLang="en-US" sz="2400" dirty="0" smtClean="0">
                <a:latin typeface="游ゴシック" panose="020B0400000000000000" pitchFamily="50" charset="-128"/>
                <a:ea typeface="游ゴシック" panose="020B0400000000000000" pitchFamily="50" charset="-128"/>
              </a:rPr>
              <a:t>本なので解なし（不能）</a:t>
            </a:r>
            <a:endParaRPr kumimoji="1" lang="en-US" altLang="ja-JP" sz="2400" dirty="0" smtClean="0">
              <a:latin typeface="游ゴシック" panose="020B0400000000000000" pitchFamily="50" charset="-128"/>
              <a:ea typeface="游ゴシック" panose="020B0400000000000000" pitchFamily="50" charset="-128"/>
            </a:endParaRPr>
          </a:p>
          <a:p>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一般逆行列により、なるべく全ての方程式を満たす解が得られる</a:t>
            </a:r>
            <a:endParaRPr kumimoji="1" lang="ja-JP" altLang="en-US" sz="2400" dirty="0">
              <a:latin typeface="游ゴシック" panose="020B0400000000000000" pitchFamily="50" charset="-128"/>
              <a:ea typeface="游ゴシック" panose="020B0400000000000000" pitchFamily="50" charset="-128"/>
            </a:endParaRPr>
          </a:p>
        </p:txBody>
      </p:sp>
      <p:grpSp>
        <p:nvGrpSpPr>
          <p:cNvPr id="9" name="グループ化 8"/>
          <p:cNvGrpSpPr/>
          <p:nvPr/>
        </p:nvGrpSpPr>
        <p:grpSpPr>
          <a:xfrm>
            <a:off x="9498504" y="4995374"/>
            <a:ext cx="1807473" cy="1621231"/>
            <a:chOff x="8074653" y="198296"/>
            <a:chExt cx="2493199" cy="2236300"/>
          </a:xfrm>
        </p:grpSpPr>
        <p:grpSp>
          <p:nvGrpSpPr>
            <p:cNvPr id="17" name="グループ化 16"/>
            <p:cNvGrpSpPr/>
            <p:nvPr/>
          </p:nvGrpSpPr>
          <p:grpSpPr>
            <a:xfrm>
              <a:off x="8074653" y="198296"/>
              <a:ext cx="2493199" cy="2236300"/>
              <a:chOff x="1012206" y="2048149"/>
              <a:chExt cx="1722469" cy="1544986"/>
            </a:xfrm>
          </p:grpSpPr>
          <p:grpSp>
            <p:nvGrpSpPr>
              <p:cNvPr id="18" name="グループ化 17"/>
              <p:cNvGrpSpPr/>
              <p:nvPr/>
            </p:nvGrpSpPr>
            <p:grpSpPr>
              <a:xfrm>
                <a:off x="1012206" y="2048149"/>
                <a:ext cx="1722469" cy="1544986"/>
                <a:chOff x="2629231" y="4135709"/>
                <a:chExt cx="2640222" cy="2368173"/>
              </a:xfrm>
            </p:grpSpPr>
            <p:grpSp>
              <p:nvGrpSpPr>
                <p:cNvPr id="21" name="グループ化 20"/>
                <p:cNvGrpSpPr/>
                <p:nvPr/>
              </p:nvGrpSpPr>
              <p:grpSpPr>
                <a:xfrm>
                  <a:off x="2629231" y="4135709"/>
                  <a:ext cx="2640222" cy="2368173"/>
                  <a:chOff x="1863524" y="4301577"/>
                  <a:chExt cx="2298971" cy="2062085"/>
                </a:xfrm>
              </p:grpSpPr>
              <p:sp>
                <p:nvSpPr>
                  <p:cNvPr id="23" name="正方形/長方形 22"/>
                  <p:cNvSpPr/>
                  <p:nvPr/>
                </p:nvSpPr>
                <p:spPr>
                  <a:xfrm>
                    <a:off x="1863524" y="4301577"/>
                    <a:ext cx="2298971" cy="2062085"/>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368338" y="5638146"/>
                    <a:ext cx="956332" cy="3374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2559084" y="5442716"/>
                    <a:ext cx="466484" cy="3452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楕円 21"/>
                <p:cNvSpPr/>
                <p:nvPr/>
              </p:nvSpPr>
              <p:spPr>
                <a:xfrm>
                  <a:off x="3733006" y="5603998"/>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1599326" y="2861349"/>
                <a:ext cx="352949" cy="342254"/>
              </a:xfrm>
              <a:prstGeom prst="rect">
                <a:avLst/>
              </a:prstGeom>
              <a:solidFill>
                <a:schemeClr val="accent4">
                  <a:lumMod val="20000"/>
                  <a:lumOff val="80000"/>
                  <a:alpha val="5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矢印コネクタ 25"/>
            <p:cNvCxnSpPr/>
            <p:nvPr/>
          </p:nvCxnSpPr>
          <p:spPr>
            <a:xfrm flipV="1">
              <a:off x="9179923" y="1145462"/>
              <a:ext cx="479320" cy="50232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 name="テキスト ボックス 26"/>
          <p:cNvSpPr txBox="1"/>
          <p:nvPr/>
        </p:nvSpPr>
        <p:spPr>
          <a:xfrm>
            <a:off x="567032" y="4714023"/>
            <a:ext cx="7414374" cy="1631216"/>
          </a:xfrm>
          <a:prstGeom prst="rect">
            <a:avLst/>
          </a:prstGeom>
          <a:noFill/>
        </p:spPr>
        <p:txBody>
          <a:bodyPr wrap="square" rtlCol="0">
            <a:spAutoFit/>
          </a:bodyPr>
          <a:lstStyle/>
          <a:p>
            <a:r>
              <a:rPr kumimoji="1" lang="en-US" altLang="ja-JP" sz="2400" dirty="0" smtClean="0">
                <a:latin typeface="游ゴシック" panose="020B0400000000000000" pitchFamily="50" charset="-128"/>
                <a:ea typeface="游ゴシック" panose="020B0400000000000000" pitchFamily="50" charset="-128"/>
              </a:rPr>
              <a:t>Lucas-</a:t>
            </a:r>
            <a:r>
              <a:rPr kumimoji="1" lang="en-US" altLang="ja-JP" sz="2400" dirty="0" err="1" smtClean="0">
                <a:latin typeface="游ゴシック" panose="020B0400000000000000" pitchFamily="50" charset="-128"/>
                <a:ea typeface="游ゴシック" panose="020B0400000000000000" pitchFamily="50" charset="-128"/>
              </a:rPr>
              <a:t>Kanade</a:t>
            </a:r>
            <a:r>
              <a:rPr kumimoji="1" lang="ja-JP" altLang="en-US" sz="2400" dirty="0" smtClean="0">
                <a:latin typeface="游ゴシック" panose="020B0400000000000000" pitchFamily="50" charset="-128"/>
                <a:ea typeface="游ゴシック" panose="020B0400000000000000" pitchFamily="50" charset="-128"/>
              </a:rPr>
              <a:t>法の利点</a:t>
            </a:r>
            <a:r>
              <a:rPr lang="ja-JP" altLang="en-US" sz="2400" dirty="0" smtClean="0">
                <a:latin typeface="游ゴシック" panose="020B0400000000000000" pitchFamily="50" charset="-128"/>
                <a:ea typeface="游ゴシック" panose="020B0400000000000000" pitchFamily="50" charset="-128"/>
              </a:rPr>
              <a:t>は高速であること</a:t>
            </a:r>
            <a:endParaRPr lang="en-US" altLang="ja-JP" sz="2400" dirty="0" smtClean="0">
              <a:latin typeface="游ゴシック" panose="020B0400000000000000" pitchFamily="50" charset="-128"/>
              <a:ea typeface="游ゴシック" panose="020B0400000000000000" pitchFamily="50" charset="-128"/>
            </a:endParaRPr>
          </a:p>
          <a:p>
            <a:r>
              <a:rPr lang="ja-JP" altLang="en-US" sz="1050" dirty="0">
                <a:latin typeface="游ゴシック" panose="020B0400000000000000" pitchFamily="50" charset="-128"/>
                <a:ea typeface="游ゴシック" panose="020B0400000000000000" pitchFamily="50" charset="-128"/>
              </a:rPr>
              <a:t>　</a:t>
            </a:r>
            <a:endParaRPr lang="en-US" altLang="ja-JP" sz="1050" dirty="0" smtClean="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必要な計算</a:t>
            </a:r>
            <a:r>
              <a:rPr lang="ja-JP" altLang="en-US" sz="2400" dirty="0" smtClean="0">
                <a:latin typeface="游ゴシック" panose="020B0400000000000000" pitchFamily="50" charset="-128"/>
                <a:ea typeface="游ゴシック" panose="020B0400000000000000" pitchFamily="50" charset="-128"/>
              </a:rPr>
              <a:t>は </a:t>
            </a:r>
            <a:endParaRPr kumimoji="1" lang="en-US" altLang="ja-JP" sz="2400" dirty="0" smtClean="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kumimoji="1" lang="ja-JP" altLang="en-US" sz="2000" dirty="0" smtClean="0">
                <a:latin typeface="游ゴシック" panose="020B0400000000000000" pitchFamily="50" charset="-128"/>
                <a:ea typeface="游ゴシック" panose="020B0400000000000000" pitchFamily="50" charset="-128"/>
              </a:rPr>
              <a:t>着目点周囲の</a:t>
            </a:r>
            <a:r>
              <a:rPr kumimoji="1" lang="en-US" altLang="ja-JP" sz="2000" dirty="0" smtClean="0">
                <a:latin typeface="游ゴシック" panose="020B0400000000000000" pitchFamily="50" charset="-128"/>
                <a:ea typeface="游ゴシック" panose="020B0400000000000000" pitchFamily="50" charset="-128"/>
              </a:rPr>
              <a:t>x/y/</a:t>
            </a:r>
            <a:r>
              <a:rPr kumimoji="1" lang="ja-JP" altLang="en-US" sz="2000" dirty="0" smtClean="0">
                <a:latin typeface="游ゴシック" panose="020B0400000000000000" pitchFamily="50" charset="-128"/>
                <a:ea typeface="游ゴシック" panose="020B0400000000000000" pitchFamily="50" charset="-128"/>
              </a:rPr>
              <a:t>時間方向微分</a:t>
            </a:r>
            <a:endParaRPr kumimoji="1" lang="en-US" altLang="ja-JP" sz="2000" dirty="0" smtClean="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ja-JP" altLang="en-US" sz="2000" dirty="0">
                <a:latin typeface="游ゴシック" panose="020B0400000000000000" pitchFamily="50" charset="-128"/>
                <a:ea typeface="游ゴシック" panose="020B0400000000000000" pitchFamily="50" charset="-128"/>
              </a:rPr>
              <a:t>一般</a:t>
            </a:r>
            <a:r>
              <a:rPr lang="ja-JP" altLang="en-US" sz="2000" dirty="0" smtClean="0">
                <a:latin typeface="游ゴシック" panose="020B0400000000000000" pitchFamily="50" charset="-128"/>
                <a:ea typeface="游ゴシック" panose="020B0400000000000000" pitchFamily="50" charset="-128"/>
              </a:rPr>
              <a:t>逆行列</a:t>
            </a:r>
            <a:r>
              <a:rPr lang="ja-JP" altLang="en-US" sz="2000" dirty="0">
                <a:latin typeface="游ゴシック" panose="020B0400000000000000" pitchFamily="50" charset="-128"/>
                <a:ea typeface="游ゴシック" panose="020B0400000000000000" pitchFamily="50" charset="-128"/>
              </a:rPr>
              <a:t>の</a:t>
            </a:r>
            <a:r>
              <a:rPr lang="ja-JP" altLang="en-US" sz="2000" dirty="0" smtClean="0">
                <a:latin typeface="游ゴシック" panose="020B0400000000000000" pitchFamily="50" charset="-128"/>
                <a:ea typeface="游ゴシック" panose="020B0400000000000000" pitchFamily="50" charset="-128"/>
              </a:rPr>
              <a:t>計算 </a:t>
            </a:r>
            <a:r>
              <a:rPr lang="ja-JP" altLang="en-US" sz="2000" dirty="0">
                <a:latin typeface="游ゴシック" panose="020B0400000000000000" pitchFamily="50" charset="-128"/>
                <a:ea typeface="游ゴシック" panose="020B0400000000000000" pitchFamily="50" charset="-128"/>
              </a:rPr>
              <a:t>のみ</a:t>
            </a:r>
            <a:r>
              <a:rPr lang="ja-JP" altLang="en-US" sz="2000" dirty="0" smtClean="0">
                <a:latin typeface="游ゴシック" panose="020B0400000000000000" pitchFamily="50" charset="-128"/>
                <a:ea typeface="游ゴシック" panose="020B0400000000000000" pitchFamily="50" charset="-128"/>
              </a:rPr>
              <a:t> </a:t>
            </a:r>
            <a:r>
              <a:rPr kumimoji="1" lang="ja-JP" altLang="en-US" sz="2000" dirty="0">
                <a:latin typeface="游ゴシック" panose="020B0400000000000000" pitchFamily="50" charset="-128"/>
                <a:ea typeface="游ゴシック" panose="020B0400000000000000" pitchFamily="50" charset="-128"/>
              </a:rPr>
              <a:t>　</a:t>
            </a:r>
          </a:p>
        </p:txBody>
      </p:sp>
    </p:spTree>
    <p:extLst>
      <p:ext uri="{BB962C8B-B14F-4D97-AF65-F5344CB8AC3E}">
        <p14:creationId xmlns:p14="http://schemas.microsoft.com/office/powerpoint/2010/main" val="42832636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940" y="248397"/>
            <a:ext cx="10094539" cy="733270"/>
          </a:xfrm>
        </p:spPr>
        <p:txBody>
          <a:bodyPr>
            <a:normAutofit/>
          </a:bodyPr>
          <a:lstStyle/>
          <a:p>
            <a:r>
              <a:rPr kumimoji="1" lang="ja-JP" altLang="en-US" sz="3600" dirty="0" smtClean="0"/>
              <a:t>オプティカルフローの拘束式の定性的な理解</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305" y="1884432"/>
                <a:ext cx="5852816" cy="1676400"/>
              </a:xfrm>
            </p:spPr>
            <p:txBody>
              <a:bodyPr>
                <a:normAutofit/>
              </a:bodyPr>
              <a:lstStyle/>
              <a:p>
                <a:pPr marL="0" indent="0">
                  <a:buNone/>
                </a:pPr>
                <a14:m>
                  <m:oMath xmlns:m="http://schemas.openxmlformats.org/officeDocument/2006/math">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𝑥</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𝑦</m:t>
                            </m:r>
                          </m:sub>
                        </m:sSub>
                      </m:e>
                    </m:d>
                  </m:oMath>
                </a14:m>
                <a:r>
                  <a:rPr kumimoji="1" lang="en-US" altLang="ja-JP" sz="2400" dirty="0" smtClean="0"/>
                  <a:t> : </a:t>
                </a:r>
                <a:r>
                  <a:rPr kumimoji="1" lang="ja-JP" altLang="en-US" sz="2400" dirty="0" smtClean="0"/>
                  <a:t>点</a:t>
                </a:r>
                <a:r>
                  <a:rPr kumimoji="1" lang="en-US" altLang="ja-JP" sz="2400" dirty="0" smtClean="0"/>
                  <a:t>(</a:t>
                </a:r>
                <a:r>
                  <a:rPr kumimoji="1" lang="en-US" altLang="ja-JP" sz="2400" dirty="0" err="1" smtClean="0"/>
                  <a:t>x,y</a:t>
                </a:r>
                <a:r>
                  <a:rPr kumimoji="1" lang="en-US" altLang="ja-JP" sz="2400" dirty="0" smtClean="0"/>
                  <a:t>)</a:t>
                </a:r>
                <a:r>
                  <a:rPr kumimoji="1" lang="ja-JP" altLang="en-US" sz="2400" dirty="0" smtClean="0"/>
                  <a:t>における輝度勾配</a:t>
                </a:r>
                <a:endParaRPr kumimoji="1" lang="en-US" altLang="ja-JP" sz="2400" dirty="0" smtClean="0"/>
              </a:p>
              <a:p>
                <a:pPr marL="0" indent="0">
                  <a:buNone/>
                </a:pPr>
                <a14:m>
                  <m:oMath xmlns:m="http://schemas.openxmlformats.org/officeDocument/2006/math">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i="1" smtClean="0">
                            <a:latin typeface="Cambria Math" panose="02040503050406030204" pitchFamily="18" charset="0"/>
                          </a:rPr>
                          <m:t> </m:t>
                        </m:r>
                      </m:e>
                    </m:d>
                  </m:oMath>
                </a14:m>
                <a:r>
                  <a:rPr kumimoji="1" lang="en-US" altLang="ja-JP" sz="2400" dirty="0" smtClean="0"/>
                  <a:t> : </a:t>
                </a:r>
                <a:r>
                  <a:rPr kumimoji="1" lang="ja-JP" altLang="en-US" sz="2400" dirty="0" smtClean="0"/>
                  <a:t>点</a:t>
                </a:r>
                <a:r>
                  <a:rPr lang="en-US" altLang="ja-JP" sz="2400" dirty="0" smtClean="0"/>
                  <a:t>(</a:t>
                </a:r>
                <a:r>
                  <a:rPr lang="en-US" altLang="ja-JP" sz="2400" dirty="0" err="1" smtClean="0"/>
                  <a:t>x,y</a:t>
                </a:r>
                <a:r>
                  <a:rPr lang="en-US" altLang="ja-JP" sz="2400" dirty="0" smtClean="0"/>
                  <a:t>)</a:t>
                </a:r>
                <a:r>
                  <a:rPr lang="ja-JP" altLang="en-US" sz="2400" dirty="0" smtClean="0"/>
                  <a:t>にある物体の速度</a:t>
                </a:r>
                <a:endParaRPr lang="en-US" altLang="ja-JP" sz="2400" dirty="0" smtClean="0"/>
              </a:p>
              <a:p>
                <a:pPr marL="0" indent="0">
                  <a:buNone/>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𝑡</m:t>
                        </m:r>
                      </m:sub>
                    </m:sSub>
                  </m:oMath>
                </a14:m>
                <a:r>
                  <a:rPr kumimoji="1" lang="en-US" altLang="ja-JP" sz="2400" dirty="0" smtClean="0"/>
                  <a:t> : </a:t>
                </a:r>
                <a:r>
                  <a:rPr kumimoji="1" lang="ja-JP" altLang="en-US" sz="2400" dirty="0" smtClean="0"/>
                  <a:t>点</a:t>
                </a:r>
                <a:r>
                  <a:rPr kumimoji="1" lang="en-US" altLang="ja-JP" sz="2400" dirty="0" smtClean="0"/>
                  <a:t>(</a:t>
                </a:r>
                <a:r>
                  <a:rPr kumimoji="1" lang="en-US" altLang="ja-JP" sz="2400" dirty="0" err="1" smtClean="0"/>
                  <a:t>x,y</a:t>
                </a:r>
                <a:r>
                  <a:rPr kumimoji="1" lang="en-US" altLang="ja-JP" sz="2400" dirty="0" smtClean="0"/>
                  <a:t>)</a:t>
                </a:r>
                <a:r>
                  <a:rPr kumimoji="1" lang="ja-JP" altLang="en-US" sz="2400" dirty="0" smtClean="0"/>
                  <a:t>の輝度の時間変化</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305" y="1884432"/>
                <a:ext cx="5852816" cy="1676400"/>
              </a:xfrm>
              <a:blipFill>
                <a:blip r:embed="rId3"/>
                <a:stretch>
                  <a:fillRect l="-313" t="-145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52</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38305" y="1062594"/>
                <a:ext cx="4817285" cy="80799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14:m>
                  <m:oMath xmlns:m="http://schemas.openxmlformats.org/officeDocument/2006/math">
                    <m:sSub>
                      <m:sSubPr>
                        <m:ctrlPr>
                          <a:rPr lang="en-US" altLang="ja-JP" sz="3600" i="1" smtClean="0">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𝑥</m:t>
                        </m:r>
                      </m:sub>
                    </m:sSub>
                    <m:r>
                      <a:rPr lang="en-US" altLang="ja-JP" sz="3600" i="1">
                        <a:solidFill>
                          <a:schemeClr val="tx1"/>
                        </a:solidFill>
                        <a:latin typeface="Cambria Math" panose="02040503050406030204" pitchFamily="18" charset="0"/>
                      </a:rPr>
                      <m:t>𝑢</m:t>
                    </m:r>
                    <m:r>
                      <a:rPr lang="en-US" altLang="ja-JP" sz="3600" i="1">
                        <a:solidFill>
                          <a:schemeClr val="tx1"/>
                        </a:solidFill>
                        <a:latin typeface="Cambria Math" panose="02040503050406030204" pitchFamily="18" charset="0"/>
                      </a:rPr>
                      <m:t>+</m:t>
                    </m:r>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𝑦</m:t>
                        </m:r>
                      </m:sub>
                    </m:sSub>
                    <m:r>
                      <a:rPr lang="en-US" altLang="ja-JP" sz="3600" i="1">
                        <a:solidFill>
                          <a:schemeClr val="tx1"/>
                        </a:solidFill>
                        <a:latin typeface="Cambria Math" panose="02040503050406030204" pitchFamily="18" charset="0"/>
                      </a:rPr>
                      <m:t>𝑣</m:t>
                    </m:r>
                  </m:oMath>
                </a14:m>
                <a:r>
                  <a:rPr lang="en-US" altLang="ja-JP" sz="3600" dirty="0" smtClean="0">
                    <a:solidFill>
                      <a:schemeClr val="tx1"/>
                    </a:solidFill>
                    <a:latin typeface="游ゴシック" panose="020B0400000000000000" pitchFamily="50" charset="-128"/>
                  </a:rPr>
                  <a:t> =- </a:t>
                </a:r>
                <a14:m>
                  <m:oMath xmlns:m="http://schemas.openxmlformats.org/officeDocument/2006/math">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𝑡</m:t>
                        </m:r>
                      </m:sub>
                    </m:sSub>
                  </m:oMath>
                </a14:m>
                <a:endParaRPr lang="en-US" altLang="ja-JP" sz="3600" dirty="0">
                  <a:solidFill>
                    <a:schemeClr val="tx1"/>
                  </a:solidFill>
                  <a:latin typeface="游ゴシック" panose="020B0400000000000000"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638305" y="1062594"/>
                <a:ext cx="4817285" cy="807993"/>
              </a:xfrm>
              <a:prstGeom prst="rect">
                <a:avLst/>
              </a:prstGeom>
              <a:blipFill>
                <a:blip r:embed="rId4"/>
                <a:stretch>
                  <a:fillRect t="-1481" b="-16296"/>
                </a:stretch>
              </a:blipFill>
            </p:spPr>
            <p:txBody>
              <a:bodyPr/>
              <a:lstStyle/>
              <a:p>
                <a:r>
                  <a:rPr lang="ja-JP" altLang="en-US">
                    <a:noFill/>
                  </a:rPr>
                  <a:t> </a:t>
                </a:r>
              </a:p>
            </p:txBody>
          </p:sp>
        </mc:Fallback>
      </mc:AlternateContent>
      <p:grpSp>
        <p:nvGrpSpPr>
          <p:cNvPr id="21" name="グループ化 20"/>
          <p:cNvGrpSpPr/>
          <p:nvPr/>
        </p:nvGrpSpPr>
        <p:grpSpPr>
          <a:xfrm>
            <a:off x="6577206" y="798653"/>
            <a:ext cx="2232035" cy="2324260"/>
            <a:chOff x="7236737" y="1174338"/>
            <a:chExt cx="1386118" cy="1443391"/>
          </a:xfrm>
        </p:grpSpPr>
        <p:grpSp>
          <p:nvGrpSpPr>
            <p:cNvPr id="8" name="グループ化 7"/>
            <p:cNvGrpSpPr/>
            <p:nvPr/>
          </p:nvGrpSpPr>
          <p:grpSpPr>
            <a:xfrm>
              <a:off x="7236737" y="1449323"/>
              <a:ext cx="1386118" cy="1168406"/>
              <a:chOff x="2118161" y="4625802"/>
              <a:chExt cx="1850046" cy="1559466"/>
            </a:xfrm>
          </p:grpSpPr>
          <p:sp>
            <p:nvSpPr>
              <p:cNvPr id="15" name="正方形/長方形 14"/>
              <p:cNvSpPr/>
              <p:nvPr/>
            </p:nvSpPr>
            <p:spPr>
              <a:xfrm>
                <a:off x="2118161" y="4625802"/>
                <a:ext cx="1850046" cy="1559466"/>
              </a:xfrm>
              <a:prstGeom prst="rect">
                <a:avLst/>
              </a:prstGeom>
              <a:solidFill>
                <a:schemeClr val="accent6">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6" name="正方形/長方形 15"/>
              <p:cNvSpPr/>
              <p:nvPr/>
            </p:nvSpPr>
            <p:spPr>
              <a:xfrm>
                <a:off x="2368339" y="5523983"/>
                <a:ext cx="1279900" cy="4515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7" name="正方形/長方形 16"/>
              <p:cNvSpPr/>
              <p:nvPr/>
            </p:nvSpPr>
            <p:spPr>
              <a:xfrm>
                <a:off x="2696132" y="5149974"/>
                <a:ext cx="624314" cy="374010"/>
              </a:xfrm>
              <a:prstGeom prst="rect">
                <a:avLst/>
              </a:prstGeom>
              <a:gradFill flip="none" rotWithShape="1">
                <a:gsLst>
                  <a:gs pos="81000">
                    <a:schemeClr val="accent1">
                      <a:lumMod val="5000"/>
                      <a:lumOff val="95000"/>
                    </a:schemeClr>
                  </a:gs>
                  <a:gs pos="13000">
                    <a:schemeClr val="tx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mc:AlternateContent xmlns:mc="http://schemas.openxmlformats.org/markup-compatibility/2006" xmlns:a14="http://schemas.microsoft.com/office/drawing/2010/main">
          <mc:Choice Requires="a14">
            <p:sp>
              <p:nvSpPr>
                <p:cNvPr id="9" name="正方形/長方形 8"/>
                <p:cNvSpPr/>
                <p:nvPr/>
              </p:nvSpPr>
              <p:spPr>
                <a:xfrm>
                  <a:off x="7833029" y="1174338"/>
                  <a:ext cx="686962" cy="3249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𝑦</m:t>
                            </m:r>
                          </m:e>
                        </m:d>
                      </m:oMath>
                    </m:oMathPara>
                  </a14:m>
                  <a:endParaRPr lang="ja-JP" altLang="en-US" sz="28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833029" y="1174338"/>
                  <a:ext cx="686962" cy="324925"/>
                </a:xfrm>
                <a:prstGeom prst="rect">
                  <a:avLst/>
                </a:prstGeom>
                <a:blipFill>
                  <a:blip r:embed="rId5"/>
                  <a:stretch>
                    <a:fillRect/>
                  </a:stretch>
                </a:blipFill>
              </p:spPr>
              <p:txBody>
                <a:bodyPr/>
                <a:lstStyle/>
                <a:p>
                  <a:r>
                    <a:rPr lang="ja-JP" altLang="en-US">
                      <a:noFill/>
                    </a:rPr>
                    <a:t> </a:t>
                  </a:r>
                </a:p>
              </p:txBody>
            </p:sp>
          </mc:Fallback>
        </mc:AlternateContent>
        <p:sp>
          <p:nvSpPr>
            <p:cNvPr id="11" name="楕円 10"/>
            <p:cNvSpPr/>
            <p:nvPr/>
          </p:nvSpPr>
          <p:spPr>
            <a:xfrm>
              <a:off x="7859023" y="1949735"/>
              <a:ext cx="86997" cy="8699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cxnSp>
          <p:nvCxnSpPr>
            <p:cNvPr id="13" name="直線コネクタ 12"/>
            <p:cNvCxnSpPr>
              <a:endCxn id="11" idx="0"/>
            </p:cNvCxnSpPr>
            <p:nvPr/>
          </p:nvCxnSpPr>
          <p:spPr>
            <a:xfrm flipH="1">
              <a:off x="7902520" y="1465119"/>
              <a:ext cx="122406" cy="484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グループ化 40"/>
          <p:cNvGrpSpPr/>
          <p:nvPr/>
        </p:nvGrpSpPr>
        <p:grpSpPr>
          <a:xfrm>
            <a:off x="7737323" y="1498505"/>
            <a:ext cx="1700698" cy="624727"/>
            <a:chOff x="9224489" y="1915176"/>
            <a:chExt cx="1700698" cy="624727"/>
          </a:xfrm>
        </p:grpSpPr>
        <p:cxnSp>
          <p:nvCxnSpPr>
            <p:cNvPr id="33" name="直線コネクタ 32"/>
            <p:cNvCxnSpPr/>
            <p:nvPr/>
          </p:nvCxnSpPr>
          <p:spPr>
            <a:xfrm flipH="1">
              <a:off x="9224489" y="2539903"/>
              <a:ext cx="683177" cy="0"/>
            </a:xfrm>
            <a:prstGeom prst="line">
              <a:avLst/>
            </a:prstGeom>
            <a:ln w="50800">
              <a:solidFill>
                <a:srgbClr val="0070C0"/>
              </a:solidFill>
              <a:head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正方形/長方形 39"/>
                <p:cNvSpPr/>
                <p:nvPr/>
              </p:nvSpPr>
              <p:spPr>
                <a:xfrm>
                  <a:off x="9606685" y="1915176"/>
                  <a:ext cx="1318502" cy="588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i="1">
                                    <a:latin typeface="Cambria Math" panose="02040503050406030204" pitchFamily="18" charset="0"/>
                                  </a:rPr>
                                  <m:t>𝑥</m:t>
                                </m:r>
                              </m:sub>
                            </m:sSub>
                            <m:r>
                              <a:rPr lang="en-US" altLang="ja-JP" sz="2800" i="1">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i="1">
                                    <a:latin typeface="Cambria Math" panose="02040503050406030204" pitchFamily="18" charset="0"/>
                                  </a:rPr>
                                  <m:t>𝑦</m:t>
                                </m:r>
                              </m:sub>
                            </m:sSub>
                          </m:e>
                        </m:d>
                      </m:oMath>
                    </m:oMathPara>
                  </a14:m>
                  <a:endParaRPr lang="ja-JP" altLang="en-US" sz="2800"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606685" y="1915176"/>
                  <a:ext cx="1318502" cy="588046"/>
                </a:xfrm>
                <a:prstGeom prst="rect">
                  <a:avLst/>
                </a:prstGeom>
                <a:blipFill>
                  <a:blip r:embed="rId6"/>
                  <a:stretch>
                    <a:fillRect/>
                  </a:stretch>
                </a:blipFill>
              </p:spPr>
              <p:txBody>
                <a:bodyPr/>
                <a:lstStyle/>
                <a:p>
                  <a:r>
                    <a:rPr lang="ja-JP" altLang="en-US">
                      <a:noFill/>
                    </a:rPr>
                    <a:t> </a:t>
                  </a:r>
                </a:p>
              </p:txBody>
            </p:sp>
          </mc:Fallback>
        </mc:AlternateContent>
      </p:grpSp>
      <p:grpSp>
        <p:nvGrpSpPr>
          <p:cNvPr id="44" name="グループ化 43"/>
          <p:cNvGrpSpPr/>
          <p:nvPr/>
        </p:nvGrpSpPr>
        <p:grpSpPr>
          <a:xfrm>
            <a:off x="475513" y="3560832"/>
            <a:ext cx="3813683" cy="2541872"/>
            <a:chOff x="475513" y="3838604"/>
            <a:chExt cx="3813683" cy="2541872"/>
          </a:xfrm>
        </p:grpSpPr>
        <p:grpSp>
          <p:nvGrpSpPr>
            <p:cNvPr id="25" name="グループ化 24"/>
            <p:cNvGrpSpPr/>
            <p:nvPr/>
          </p:nvGrpSpPr>
          <p:grpSpPr>
            <a:xfrm>
              <a:off x="983927" y="3838604"/>
              <a:ext cx="2254574" cy="1736695"/>
              <a:chOff x="2047928" y="4719317"/>
              <a:chExt cx="1868727" cy="1439477"/>
            </a:xfrm>
          </p:grpSpPr>
          <p:sp>
            <p:nvSpPr>
              <p:cNvPr id="29" name="正方形/長方形 28"/>
              <p:cNvSpPr/>
              <p:nvPr/>
            </p:nvSpPr>
            <p:spPr>
              <a:xfrm>
                <a:off x="2047928" y="4719317"/>
                <a:ext cx="1868727" cy="1439477"/>
              </a:xfrm>
              <a:prstGeom prst="rect">
                <a:avLst/>
              </a:prstGeom>
              <a:solidFill>
                <a:schemeClr val="accent6">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0" name="正方形/長方形 29"/>
              <p:cNvSpPr/>
              <p:nvPr/>
            </p:nvSpPr>
            <p:spPr>
              <a:xfrm>
                <a:off x="2368339" y="5523983"/>
                <a:ext cx="1279900" cy="4515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1" name="正方形/長方形 30"/>
              <p:cNvSpPr/>
              <p:nvPr/>
            </p:nvSpPr>
            <p:spPr>
              <a:xfrm>
                <a:off x="2696132" y="5149974"/>
                <a:ext cx="624314" cy="374010"/>
              </a:xfrm>
              <a:prstGeom prst="rect">
                <a:avLst/>
              </a:prstGeom>
              <a:gradFill flip="none" rotWithShape="1">
                <a:gsLst>
                  <a:gs pos="100000">
                    <a:schemeClr val="accent1">
                      <a:lumMod val="5000"/>
                      <a:lumOff val="95000"/>
                    </a:schemeClr>
                  </a:gs>
                  <a:gs pos="13000">
                    <a:schemeClr val="tx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32" name="楕円 31"/>
            <p:cNvSpPr/>
            <p:nvPr/>
          </p:nvSpPr>
          <p:spPr>
            <a:xfrm>
              <a:off x="2088692" y="4556803"/>
              <a:ext cx="140089" cy="1400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7" name="正方形/長方形 36"/>
            <p:cNvSpPr/>
            <p:nvPr/>
          </p:nvSpPr>
          <p:spPr>
            <a:xfrm>
              <a:off x="475513" y="5672590"/>
              <a:ext cx="3813683" cy="707886"/>
            </a:xfrm>
            <a:prstGeom prst="rect">
              <a:avLst/>
            </a:prstGeom>
          </p:spPr>
          <p:txBody>
            <a:bodyPr wrap="square">
              <a:spAutoFit/>
            </a:bodyPr>
            <a:lstStyle/>
            <a:p>
              <a:r>
                <a:rPr lang="ja-JP" altLang="en-US" sz="2000" dirty="0" smtClean="0">
                  <a:latin typeface="游ゴシック" panose="020B0400000000000000" pitchFamily="50" charset="-128"/>
                  <a:ea typeface="游ゴシック" panose="020B0400000000000000" pitchFamily="50" charset="-128"/>
                </a:rPr>
                <a:t>物体が右に動いていたら点</a:t>
              </a:r>
              <a:r>
                <a:rPr lang="en-US" altLang="ja-JP" sz="2000" dirty="0" smtClean="0">
                  <a:latin typeface="游ゴシック" panose="020B0400000000000000" pitchFamily="50" charset="-128"/>
                  <a:ea typeface="游ゴシック" panose="020B0400000000000000" pitchFamily="50" charset="-128"/>
                </a:rPr>
                <a:t>(</a:t>
              </a:r>
              <a:r>
                <a:rPr lang="en-US" altLang="ja-JP" sz="2000" dirty="0" err="1" smtClean="0">
                  <a:latin typeface="游ゴシック" panose="020B0400000000000000" pitchFamily="50" charset="-128"/>
                  <a:ea typeface="游ゴシック" panose="020B0400000000000000" pitchFamily="50" charset="-128"/>
                </a:rPr>
                <a:t>x,y</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はこれから暗くなりそう</a:t>
              </a:r>
              <a:endParaRPr lang="ja-JP" altLang="en-US" sz="2000" dirty="0">
                <a:latin typeface="游ゴシック" panose="020B0400000000000000" pitchFamily="50" charset="-128"/>
                <a:ea typeface="游ゴシック" panose="020B0400000000000000" pitchFamily="50" charset="-128"/>
              </a:endParaRPr>
            </a:p>
          </p:txBody>
        </p:sp>
        <p:cxnSp>
          <p:nvCxnSpPr>
            <p:cNvPr id="39" name="直線コネクタ 38"/>
            <p:cNvCxnSpPr/>
            <p:nvPr/>
          </p:nvCxnSpPr>
          <p:spPr>
            <a:xfrm flipH="1">
              <a:off x="2389659" y="4763482"/>
              <a:ext cx="683177" cy="0"/>
            </a:xfrm>
            <a:prstGeom prst="line">
              <a:avLst/>
            </a:prstGeom>
            <a:ln w="76200">
              <a:solidFill>
                <a:srgbClr val="FF0000"/>
              </a:solidFill>
              <a:head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正方形/長方形 41"/>
                <p:cNvSpPr/>
                <p:nvPr/>
              </p:nvSpPr>
              <p:spPr>
                <a:xfrm>
                  <a:off x="2310305" y="4394149"/>
                  <a:ext cx="83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𝑢</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 </m:t>
                            </m:r>
                          </m:e>
                        </m:d>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2310305" y="4394149"/>
                  <a:ext cx="837665" cy="369332"/>
                </a:xfrm>
                <a:prstGeom prst="rect">
                  <a:avLst/>
                </a:prstGeom>
                <a:blipFill>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3" name="正方形/長方形 42"/>
              <p:cNvSpPr/>
              <p:nvPr/>
            </p:nvSpPr>
            <p:spPr>
              <a:xfrm>
                <a:off x="638305" y="6168599"/>
                <a:ext cx="5297476" cy="623632"/>
              </a:xfrm>
              <a:prstGeom prst="rect">
                <a:avLst/>
              </a:prstGeom>
            </p:spPr>
            <p:txBody>
              <a:bodyPr wrap="none">
                <a:spAutoFit/>
              </a:bodyPr>
              <a:lstStyle/>
              <a:p>
                <a14:m>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𝑡</m:t>
                        </m:r>
                      </m:sub>
                    </m:sSub>
                    <m:r>
                      <a:rPr lang="en-US" altLang="ja-JP" sz="3200" b="0" i="1" smtClean="0">
                        <a:latin typeface="Cambria Math" panose="02040503050406030204" pitchFamily="18" charset="0"/>
                      </a:rPr>
                      <m:t>=−</m:t>
                    </m:r>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𝑥</m:t>
                        </m:r>
                      </m:sub>
                    </m:sSub>
                    <m:r>
                      <a:rPr lang="en-US" altLang="ja-JP" sz="3200" i="1">
                        <a:latin typeface="Cambria Math" panose="02040503050406030204" pitchFamily="18" charset="0"/>
                      </a:rPr>
                      <m:t>𝑢</m:t>
                    </m:r>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𝑦</m:t>
                        </m:r>
                      </m:sub>
                    </m:sSub>
                    <m:r>
                      <a:rPr lang="en-US" altLang="ja-JP" sz="3200" i="1" smtClean="0">
                        <a:latin typeface="Cambria Math" panose="02040503050406030204" pitchFamily="18" charset="0"/>
                      </a:rPr>
                      <m:t>𝑣</m:t>
                    </m:r>
                    <m:r>
                      <a:rPr lang="en-US" altLang="ja-JP" sz="3200" b="0" i="1" smtClean="0">
                        <a:latin typeface="Cambria Math" panose="02040503050406030204" pitchFamily="18" charset="0"/>
                      </a:rPr>
                      <m:t> </m:t>
                    </m:r>
                  </m:oMath>
                </a14:m>
                <a:r>
                  <a:rPr lang="ja-JP" altLang="en-US" sz="3200" dirty="0" smtClean="0"/>
                  <a:t> </a:t>
                </a:r>
                <a:r>
                  <a:rPr lang="ja-JP" altLang="en-US" sz="2800" dirty="0" smtClean="0">
                    <a:latin typeface="游ゴシック" panose="020B0400000000000000" pitchFamily="50" charset="-128"/>
                    <a:ea typeface="游ゴシック" panose="020B0400000000000000" pitchFamily="50" charset="-128"/>
                  </a:rPr>
                  <a:t>だけ暗くなる</a:t>
                </a:r>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638305" y="6168599"/>
                <a:ext cx="5297476" cy="623632"/>
              </a:xfrm>
              <a:prstGeom prst="rect">
                <a:avLst/>
              </a:prstGeom>
              <a:blipFill>
                <a:blip r:embed="rId8"/>
                <a:stretch>
                  <a:fillRect t="-980" r="-1151" b="-20588"/>
                </a:stretch>
              </a:blipFill>
            </p:spPr>
            <p:txBody>
              <a:bodyPr/>
              <a:lstStyle/>
              <a:p>
                <a:r>
                  <a:rPr lang="ja-JP" altLang="en-US">
                    <a:noFill/>
                  </a:rPr>
                  <a:t> </a:t>
                </a:r>
              </a:p>
            </p:txBody>
          </p:sp>
        </mc:Fallback>
      </mc:AlternateContent>
      <p:grpSp>
        <p:nvGrpSpPr>
          <p:cNvPr id="45" name="グループ化 44"/>
          <p:cNvGrpSpPr/>
          <p:nvPr/>
        </p:nvGrpSpPr>
        <p:grpSpPr>
          <a:xfrm>
            <a:off x="6765564" y="3560832"/>
            <a:ext cx="3804125" cy="2541872"/>
            <a:chOff x="475513" y="3838604"/>
            <a:chExt cx="3804125" cy="2541872"/>
          </a:xfrm>
        </p:grpSpPr>
        <p:grpSp>
          <p:nvGrpSpPr>
            <p:cNvPr id="46" name="グループ化 45"/>
            <p:cNvGrpSpPr/>
            <p:nvPr/>
          </p:nvGrpSpPr>
          <p:grpSpPr>
            <a:xfrm>
              <a:off x="983927" y="3838604"/>
              <a:ext cx="2254574" cy="1736695"/>
              <a:chOff x="2047928" y="4719317"/>
              <a:chExt cx="1868727" cy="1439477"/>
            </a:xfrm>
          </p:grpSpPr>
          <p:sp>
            <p:nvSpPr>
              <p:cNvPr id="51" name="正方形/長方形 50"/>
              <p:cNvSpPr/>
              <p:nvPr/>
            </p:nvSpPr>
            <p:spPr>
              <a:xfrm>
                <a:off x="2047928" y="4719317"/>
                <a:ext cx="1868727" cy="1439477"/>
              </a:xfrm>
              <a:prstGeom prst="rect">
                <a:avLst/>
              </a:prstGeom>
              <a:solidFill>
                <a:schemeClr val="accent6">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52" name="正方形/長方形 51"/>
              <p:cNvSpPr/>
              <p:nvPr/>
            </p:nvSpPr>
            <p:spPr>
              <a:xfrm>
                <a:off x="2368339" y="5523983"/>
                <a:ext cx="1279900" cy="4515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53" name="正方形/長方形 52"/>
              <p:cNvSpPr/>
              <p:nvPr/>
            </p:nvSpPr>
            <p:spPr>
              <a:xfrm>
                <a:off x="2696132" y="5149974"/>
                <a:ext cx="624314" cy="374010"/>
              </a:xfrm>
              <a:prstGeom prst="rect">
                <a:avLst/>
              </a:prstGeom>
              <a:gradFill flip="none" rotWithShape="1">
                <a:gsLst>
                  <a:gs pos="100000">
                    <a:schemeClr val="accent1">
                      <a:lumMod val="5000"/>
                      <a:lumOff val="95000"/>
                    </a:schemeClr>
                  </a:gs>
                  <a:gs pos="13000">
                    <a:schemeClr val="tx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47" name="楕円 46"/>
            <p:cNvSpPr/>
            <p:nvPr/>
          </p:nvSpPr>
          <p:spPr>
            <a:xfrm>
              <a:off x="2088692" y="4556803"/>
              <a:ext cx="140089" cy="1400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48" name="正方形/長方形 47"/>
            <p:cNvSpPr/>
            <p:nvPr/>
          </p:nvSpPr>
          <p:spPr>
            <a:xfrm>
              <a:off x="475513" y="5672590"/>
              <a:ext cx="3804125" cy="707886"/>
            </a:xfrm>
            <a:prstGeom prst="rect">
              <a:avLst/>
            </a:prstGeom>
          </p:spPr>
          <p:txBody>
            <a:bodyPr wrap="square">
              <a:spAutoFit/>
            </a:bodyPr>
            <a:lstStyle/>
            <a:p>
              <a:r>
                <a:rPr lang="ja-JP" altLang="en-US" sz="2000" dirty="0" smtClean="0">
                  <a:latin typeface="游ゴシック" panose="020B0400000000000000" pitchFamily="50" charset="-128"/>
                  <a:ea typeface="游ゴシック" panose="020B0400000000000000" pitchFamily="50" charset="-128"/>
                </a:rPr>
                <a:t>物体が上に動いていたら点</a:t>
              </a:r>
              <a:r>
                <a:rPr lang="en-US" altLang="ja-JP" sz="2000" dirty="0" smtClean="0">
                  <a:latin typeface="游ゴシック" panose="020B0400000000000000" pitchFamily="50" charset="-128"/>
                  <a:ea typeface="游ゴシック" panose="020B0400000000000000" pitchFamily="50" charset="-128"/>
                </a:rPr>
                <a:t>(</a:t>
              </a:r>
              <a:r>
                <a:rPr lang="en-US" altLang="ja-JP" sz="2000" dirty="0" err="1" smtClean="0">
                  <a:latin typeface="游ゴシック" panose="020B0400000000000000" pitchFamily="50" charset="-128"/>
                  <a:ea typeface="游ゴシック" panose="020B0400000000000000" pitchFamily="50" charset="-128"/>
                </a:rPr>
                <a:t>x,y</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の輝度値は変化しなさそう</a:t>
              </a:r>
              <a:endParaRPr lang="ja-JP" altLang="en-US" sz="2000" dirty="0">
                <a:latin typeface="游ゴシック" panose="020B0400000000000000" pitchFamily="50" charset="-128"/>
                <a:ea typeface="游ゴシック" panose="020B0400000000000000" pitchFamily="50" charset="-128"/>
              </a:endParaRPr>
            </a:p>
          </p:txBody>
        </p:sp>
        <p:cxnSp>
          <p:nvCxnSpPr>
            <p:cNvPr id="49" name="直線コネクタ 48"/>
            <p:cNvCxnSpPr/>
            <p:nvPr/>
          </p:nvCxnSpPr>
          <p:spPr>
            <a:xfrm flipH="1">
              <a:off x="2389660" y="4138613"/>
              <a:ext cx="7465" cy="624869"/>
            </a:xfrm>
            <a:prstGeom prst="line">
              <a:avLst/>
            </a:prstGeom>
            <a:ln w="76200">
              <a:solidFill>
                <a:srgbClr val="FF0000"/>
              </a:solidFill>
              <a:head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正方形/長方形 49"/>
                <p:cNvSpPr/>
                <p:nvPr/>
              </p:nvSpPr>
              <p:spPr>
                <a:xfrm>
                  <a:off x="2310305" y="4394149"/>
                  <a:ext cx="83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𝑢</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 </m:t>
                            </m:r>
                          </m:e>
                        </m:d>
                      </m:oMath>
                    </m:oMathPara>
                  </a14:m>
                  <a:endParaRPr lang="ja-JP" altLang="en-US"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2310305" y="4394149"/>
                  <a:ext cx="837665" cy="369332"/>
                </a:xfrm>
                <a:prstGeom prst="rect">
                  <a:avLst/>
                </a:prstGeom>
                <a:blipFill>
                  <a:blip r:embed="rId9"/>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5" name="正方形/長方形 54"/>
              <p:cNvSpPr/>
              <p:nvPr/>
            </p:nvSpPr>
            <p:spPr>
              <a:xfrm>
                <a:off x="6438937" y="6168599"/>
                <a:ext cx="5966313" cy="623632"/>
              </a:xfrm>
              <a:prstGeom prst="rect">
                <a:avLst/>
              </a:prstGeom>
            </p:spPr>
            <p:txBody>
              <a:bodyPr wrap="none">
                <a:spAutoFit/>
              </a:bodyPr>
              <a:lstStyle/>
              <a:p>
                <a14:m>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𝑡</m:t>
                        </m:r>
                      </m:sub>
                    </m:sSub>
                    <m:r>
                      <a:rPr lang="en-US" altLang="ja-JP" sz="3200" b="0" i="1" smtClean="0">
                        <a:latin typeface="Cambria Math" panose="02040503050406030204" pitchFamily="18" charset="0"/>
                      </a:rPr>
                      <m:t>=−</m:t>
                    </m:r>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𝑥</m:t>
                        </m:r>
                      </m:sub>
                    </m:sSub>
                    <m:r>
                      <a:rPr lang="en-US" altLang="ja-JP" sz="3200" i="1">
                        <a:latin typeface="Cambria Math" panose="02040503050406030204" pitchFamily="18" charset="0"/>
                      </a:rPr>
                      <m:t>𝑢</m:t>
                    </m:r>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𝑦</m:t>
                        </m:r>
                      </m:sub>
                    </m:sSub>
                    <m:r>
                      <a:rPr lang="en-US" altLang="ja-JP" sz="3200" i="1" smtClean="0">
                        <a:latin typeface="Cambria Math" panose="02040503050406030204" pitchFamily="18" charset="0"/>
                      </a:rPr>
                      <m:t>𝑣</m:t>
                    </m:r>
                    <m:r>
                      <a:rPr lang="en-US" altLang="ja-JP" sz="3200" b="0" i="1" smtClean="0">
                        <a:latin typeface="Cambria Math" panose="02040503050406030204" pitchFamily="18" charset="0"/>
                      </a:rPr>
                      <m:t>=0 </m:t>
                    </m:r>
                  </m:oMath>
                </a14:m>
                <a:r>
                  <a:rPr lang="ja-JP" altLang="en-US" sz="2400" dirty="0" err="1" smtClean="0">
                    <a:latin typeface="游ゴシック" panose="020B0400000000000000" pitchFamily="50" charset="-128"/>
                    <a:ea typeface="游ゴシック" panose="020B0400000000000000" pitchFamily="50" charset="-128"/>
                  </a:rPr>
                  <a:t>なので</a:t>
                </a:r>
                <a:r>
                  <a:rPr lang="ja-JP" altLang="en-US" sz="2400" dirty="0" smtClean="0">
                    <a:latin typeface="游ゴシック" panose="020B0400000000000000" pitchFamily="50" charset="-128"/>
                    <a:ea typeface="游ゴシック" panose="020B0400000000000000" pitchFamily="50" charset="-128"/>
                  </a:rPr>
                  <a:t>変化なし</a:t>
                </a:r>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6438937" y="6168599"/>
                <a:ext cx="5966313" cy="623632"/>
              </a:xfrm>
              <a:prstGeom prst="rect">
                <a:avLst/>
              </a:prstGeom>
              <a:blipFill>
                <a:blip r:embed="rId10"/>
                <a:stretch>
                  <a:fillRect r="-613" b="-1274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523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3905"/>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6</a:t>
            </a:r>
            <a:endParaRPr kumimoji="1" lang="ja-JP" altLang="en-US" dirty="0"/>
          </a:p>
        </p:txBody>
      </p:sp>
      <p:sp>
        <p:nvSpPr>
          <p:cNvPr id="15" name="コンテンツ プレースホルダー 2"/>
          <p:cNvSpPr txBox="1">
            <a:spLocks/>
          </p:cNvSpPr>
          <p:nvPr/>
        </p:nvSpPr>
        <p:spPr>
          <a:xfrm>
            <a:off x="567030" y="1043744"/>
            <a:ext cx="11202603" cy="1249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buNone/>
            </a:pP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ここまでの説明したものは実際の動画に対してはあまりうまく動かない</a:t>
            </a:r>
            <a:endPar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cs typeface="Times New Roman" panose="02020603050405020304" pitchFamily="18" charset="0"/>
              </a:rPr>
              <a:t>これ</a:t>
            </a: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は</a:t>
            </a:r>
            <a:r>
              <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rPr>
              <a:t>『</a:t>
            </a: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仮定</a:t>
            </a:r>
            <a:r>
              <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rPr>
              <a:t>2: </a:t>
            </a:r>
            <a:r>
              <a:rPr lang="ja-JP" altLang="en-US" sz="1800" dirty="0" smtClean="0">
                <a:latin typeface="游ゴシック" panose="020B0400000000000000" pitchFamily="50" charset="-128"/>
                <a:ea typeface="游ゴシック" panose="020B0400000000000000" pitchFamily="50" charset="-128"/>
              </a:rPr>
              <a:t>移動量</a:t>
            </a:r>
            <a:r>
              <a:rPr lang="ja-JP" altLang="en-US" sz="1800" dirty="0">
                <a:latin typeface="游ゴシック" panose="020B0400000000000000" pitchFamily="50" charset="-128"/>
                <a:ea typeface="游ゴシック" panose="020B0400000000000000" pitchFamily="50" charset="-128"/>
              </a:rPr>
              <a:t>は非常に</a:t>
            </a:r>
            <a:r>
              <a:rPr lang="ja-JP" altLang="en-US" sz="1800" dirty="0" smtClean="0">
                <a:latin typeface="游ゴシック" panose="020B0400000000000000" pitchFamily="50" charset="-128"/>
                <a:ea typeface="游ゴシック" panose="020B0400000000000000" pitchFamily="50" charset="-128"/>
              </a:rPr>
              <a:t>小さい</a:t>
            </a:r>
            <a:r>
              <a:rPr lang="en-US" altLang="ja-JP" sz="1800" dirty="0" smtClean="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が実世界データでは成り立たないため</a:t>
            </a:r>
            <a:endParaRPr lang="en-US" altLang="ja-JP" sz="18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en-US" altLang="ja-JP" sz="11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 </a:t>
            </a:r>
            <a:r>
              <a:rPr lang="ja-JP" altLang="en-US" sz="1400" dirty="0" smtClean="0">
                <a:latin typeface="游ゴシック" panose="020B0400000000000000" pitchFamily="50" charset="-128"/>
                <a:ea typeface="游ゴシック" panose="020B0400000000000000" pitchFamily="50" charset="-128"/>
              </a:rPr>
              <a:t>移動量は</a:t>
            </a:r>
            <a:r>
              <a:rPr lang="en-US" altLang="ja-JP" sz="1400" dirty="0" smtClean="0">
                <a:latin typeface="游ゴシック" panose="020B0400000000000000" pitchFamily="50" charset="-128"/>
                <a:ea typeface="游ゴシック" panose="020B0400000000000000" pitchFamily="50" charset="-128"/>
              </a:rPr>
              <a:t>1</a:t>
            </a:r>
            <a:r>
              <a:rPr lang="ja-JP" altLang="en-US" sz="1400" dirty="0" smtClean="0">
                <a:latin typeface="游ゴシック" panose="020B0400000000000000" pitchFamily="50" charset="-128"/>
                <a:ea typeface="游ゴシック" panose="020B0400000000000000" pitchFamily="50" charset="-128"/>
              </a:rPr>
              <a:t>画素程度であって欲しいが、</a:t>
            </a:r>
            <a:r>
              <a:rPr lang="ja-JP" altLang="en-US" sz="1400" dirty="0">
                <a:latin typeface="游ゴシック" panose="020B0400000000000000" pitchFamily="50" charset="-128"/>
                <a:ea typeface="游ゴシック" panose="020B0400000000000000" pitchFamily="50" charset="-128"/>
              </a:rPr>
              <a:t>追跡対象が</a:t>
            </a:r>
            <a:r>
              <a:rPr lang="ja-JP" altLang="en-US" sz="1400" dirty="0" smtClean="0">
                <a:latin typeface="游ゴシック" panose="020B0400000000000000" pitchFamily="50" charset="-128"/>
                <a:ea typeface="游ゴシック" panose="020B0400000000000000" pitchFamily="50" charset="-128"/>
              </a:rPr>
              <a:t>１フレーム間に数画素分動いてしまうことも多い</a:t>
            </a:r>
            <a:endParaRPr lang="en-US" altLang="ja-JP" sz="1800" dirty="0">
              <a:latin typeface="游ゴシック" panose="020B0400000000000000" pitchFamily="50" charset="-128"/>
              <a:ea typeface="游ゴシック" panose="020B0400000000000000" pitchFamily="50" charset="-128"/>
            </a:endParaRPr>
          </a:p>
        </p:txBody>
      </p:sp>
      <p:sp>
        <p:nvSpPr>
          <p:cNvPr id="28" name="コンテンツ プレースホルダー 2"/>
          <p:cNvSpPr txBox="1">
            <a:spLocks/>
          </p:cNvSpPr>
          <p:nvPr/>
        </p:nvSpPr>
        <p:spPr>
          <a:xfrm>
            <a:off x="567030" y="2075063"/>
            <a:ext cx="4893970" cy="2279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u="sng" dirty="0" smtClean="0">
                <a:latin typeface="游ゴシック" panose="020B0400000000000000" pitchFamily="50" charset="-128"/>
                <a:ea typeface="游ゴシック" panose="020B0400000000000000" pitchFamily="50" charset="-128"/>
                <a:cs typeface="Times New Roman" panose="02020603050405020304" pitchFamily="18" charset="0"/>
              </a:rPr>
              <a:t>逐次更新</a:t>
            </a:r>
            <a:endParaRPr lang="en-US" altLang="ja-JP" sz="2400" b="1" u="sng"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先の一般逆行列による解法を複数回繰り返すことで、移動ベクトルを更新</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a:latin typeface="游ゴシック" panose="020B0400000000000000" pitchFamily="50" charset="-128"/>
                <a:ea typeface="游ゴシック" panose="020B0400000000000000" pitchFamily="50" charset="-128"/>
                <a:cs typeface="Times New Roman" panose="02020603050405020304" pitchFamily="18" charset="0"/>
              </a:rPr>
              <a:t>更新時</a:t>
            </a: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の移動ベクトルに</a:t>
            </a:r>
            <a:r>
              <a:rPr lang="ja-JP" altLang="en-US" sz="2000" smtClean="0">
                <a:latin typeface="游ゴシック" panose="020B0400000000000000" pitchFamily="50" charset="-128"/>
                <a:ea typeface="游ゴシック" panose="020B0400000000000000" pitchFamily="50" charset="-128"/>
                <a:cs typeface="Times New Roman" panose="02020603050405020304" pitchFamily="18" charset="0"/>
              </a:rPr>
              <a:t>より，</a:t>
            </a:r>
            <a:r>
              <a:rPr lang="ja-JP" altLang="en-US" sz="2000">
                <a:latin typeface="游ゴシック" panose="020B0400000000000000" pitchFamily="50" charset="-128"/>
                <a:ea typeface="游ゴシック" panose="020B0400000000000000" pitchFamily="50" charset="-128"/>
                <a:cs typeface="Times New Roman" panose="02020603050405020304" pitchFamily="18" charset="0"/>
              </a:rPr>
              <a:t>前</a:t>
            </a:r>
            <a:r>
              <a:rPr lang="ja-JP" altLang="en-US" sz="2000" smtClean="0">
                <a:latin typeface="游ゴシック" panose="020B0400000000000000" pitchFamily="50" charset="-128"/>
                <a:ea typeface="游ゴシック" panose="020B0400000000000000" pitchFamily="50" charset="-128"/>
                <a:cs typeface="Times New Roman" panose="02020603050405020304" pitchFamily="18" charset="0"/>
              </a:rPr>
              <a:t>頁</a:t>
            </a:r>
            <a:r>
              <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rPr>
              <a:t>(1)</a:t>
            </a: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の右辺を計算する</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5" name="コンテンツ プレースホルダー 2"/>
          <p:cNvSpPr txBox="1">
            <a:spLocks/>
          </p:cNvSpPr>
          <p:nvPr/>
        </p:nvSpPr>
        <p:spPr>
          <a:xfrm>
            <a:off x="6193803" y="2075063"/>
            <a:ext cx="5359567" cy="1813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u="sng" dirty="0" smtClean="0">
                <a:latin typeface="游ゴシック" panose="020B0400000000000000" pitchFamily="50" charset="-128"/>
                <a:ea typeface="游ゴシック" panose="020B0400000000000000" pitchFamily="50" charset="-128"/>
                <a:cs typeface="Times New Roman" panose="02020603050405020304" pitchFamily="18" charset="0"/>
              </a:rPr>
              <a:t>画像ピラミッドを利用した拡張</a:t>
            </a:r>
            <a:endParaRPr lang="en-US" altLang="ja-JP" sz="2400" b="1" u="sng"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対象画像に対しガウシアンピラミッドを作成</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最も高い層からはじめ、ひとつ上の層の計算結果を利用してある層の移動ベクトルを計算</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6" name="図 5"/>
          <p:cNvPicPr>
            <a:picLocks noChangeAspect="1"/>
          </p:cNvPicPr>
          <p:nvPr/>
        </p:nvPicPr>
        <p:blipFill rotWithShape="1">
          <a:blip r:embed="rId3">
            <a:duotone>
              <a:prstClr val="black"/>
              <a:srgbClr val="D9C3A5">
                <a:tint val="50000"/>
                <a:satMod val="180000"/>
              </a:srgbClr>
            </a:duotone>
          </a:blip>
          <a:srcRect l="26944" t="18877" r="9332" b="10069"/>
          <a:stretch/>
        </p:blipFill>
        <p:spPr>
          <a:xfrm>
            <a:off x="2950515" y="4676385"/>
            <a:ext cx="2174421" cy="1935127"/>
          </a:xfrm>
          <a:prstGeom prst="rect">
            <a:avLst/>
          </a:prstGeom>
        </p:spPr>
      </p:pic>
      <p:pic>
        <p:nvPicPr>
          <p:cNvPr id="7" name="図 6"/>
          <p:cNvPicPr>
            <a:picLocks noChangeAspect="1"/>
          </p:cNvPicPr>
          <p:nvPr/>
        </p:nvPicPr>
        <p:blipFill rotWithShape="1">
          <a:blip r:embed="rId4">
            <a:duotone>
              <a:prstClr val="black"/>
              <a:srgbClr val="D9C3A5">
                <a:tint val="50000"/>
                <a:satMod val="180000"/>
              </a:srgbClr>
            </a:duotone>
          </a:blip>
          <a:srcRect l="13935" t="27983" r="22300" b="894"/>
          <a:stretch/>
        </p:blipFill>
        <p:spPr>
          <a:xfrm>
            <a:off x="688166" y="4675621"/>
            <a:ext cx="2175853" cy="1936980"/>
          </a:xfrm>
          <a:prstGeom prst="rect">
            <a:avLst/>
          </a:prstGeom>
        </p:spPr>
      </p:pic>
      <p:sp>
        <p:nvSpPr>
          <p:cNvPr id="8" name="正方形/長方形 7"/>
          <p:cNvSpPr/>
          <p:nvPr/>
        </p:nvSpPr>
        <p:spPr>
          <a:xfrm>
            <a:off x="1089333" y="4941094"/>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p:cNvSpPr/>
          <p:nvPr/>
        </p:nvSpPr>
        <p:spPr>
          <a:xfrm>
            <a:off x="1231414" y="509111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3660289" y="4876007"/>
            <a:ext cx="520737" cy="275430"/>
            <a:chOff x="3660289" y="4876007"/>
            <a:chExt cx="520737" cy="275430"/>
          </a:xfrm>
        </p:grpSpPr>
        <p:sp>
          <p:nvSpPr>
            <p:cNvPr id="12" name="楕円 11"/>
            <p:cNvSpPr/>
            <p:nvPr/>
          </p:nvSpPr>
          <p:spPr>
            <a:xfrm>
              <a:off x="3660289" y="509111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矢印コネクタ 3"/>
            <p:cNvCxnSpPr/>
            <p:nvPr/>
          </p:nvCxnSpPr>
          <p:spPr>
            <a:xfrm flipV="1">
              <a:off x="3720105" y="5024438"/>
              <a:ext cx="144664" cy="85126"/>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 name="楕円 15"/>
            <p:cNvSpPr/>
            <p:nvPr/>
          </p:nvSpPr>
          <p:spPr>
            <a:xfrm>
              <a:off x="3864260" y="4974626"/>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033733" y="494446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4120701" y="4876007"/>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p:cNvCxnSpPr>
              <a:endCxn id="17" idx="2"/>
            </p:cNvCxnSpPr>
            <p:nvPr/>
          </p:nvCxnSpPr>
          <p:spPr>
            <a:xfrm flipV="1">
              <a:off x="3923223" y="4974626"/>
              <a:ext cx="110510" cy="1240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endCxn id="18" idx="3"/>
            </p:cNvCxnSpPr>
            <p:nvPr/>
          </p:nvCxnSpPr>
          <p:spPr>
            <a:xfrm flipV="1">
              <a:off x="4091453" y="4927498"/>
              <a:ext cx="38082" cy="39581"/>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6784382" y="4105676"/>
            <a:ext cx="4272765" cy="2505836"/>
            <a:chOff x="6361438" y="2872545"/>
            <a:chExt cx="6377266" cy="3740056"/>
          </a:xfrm>
        </p:grpSpPr>
        <p:pic>
          <p:nvPicPr>
            <p:cNvPr id="25" name="図 24"/>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3" y="4676385"/>
              <a:ext cx="2174421" cy="1935127"/>
            </a:xfrm>
            <a:prstGeom prst="rect">
              <a:avLst/>
            </a:prstGeom>
          </p:spPr>
        </p:pic>
        <p:pic>
          <p:nvPicPr>
            <p:cNvPr id="26" name="図 25"/>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4675621"/>
              <a:ext cx="2175853" cy="1936980"/>
            </a:xfrm>
            <a:prstGeom prst="rect">
              <a:avLst/>
            </a:prstGeom>
          </p:spPr>
        </p:pic>
        <p:pic>
          <p:nvPicPr>
            <p:cNvPr id="27" name="図 26"/>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3541812"/>
              <a:ext cx="1157233" cy="1030188"/>
            </a:xfrm>
            <a:prstGeom prst="rect">
              <a:avLst/>
            </a:prstGeom>
          </p:spPr>
        </p:pic>
        <p:pic>
          <p:nvPicPr>
            <p:cNvPr id="29" name="図 28"/>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2906355"/>
              <a:ext cx="590905" cy="526033"/>
            </a:xfrm>
            <a:prstGeom prst="rect">
              <a:avLst/>
            </a:prstGeom>
          </p:spPr>
        </p:pic>
        <p:pic>
          <p:nvPicPr>
            <p:cNvPr id="30" name="図 29"/>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3" y="3528144"/>
              <a:ext cx="1172937" cy="1043856"/>
            </a:xfrm>
            <a:prstGeom prst="rect">
              <a:avLst/>
            </a:prstGeom>
          </p:spPr>
        </p:pic>
        <p:pic>
          <p:nvPicPr>
            <p:cNvPr id="31" name="図 30"/>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4" y="2872545"/>
              <a:ext cx="621394" cy="553009"/>
            </a:xfrm>
            <a:prstGeom prst="rect">
              <a:avLst/>
            </a:prstGeom>
          </p:spPr>
        </p:pic>
      </p:grpSp>
      <p:sp>
        <p:nvSpPr>
          <p:cNvPr id="35" name="楕円 34"/>
          <p:cNvSpPr/>
          <p:nvPr/>
        </p:nvSpPr>
        <p:spPr>
          <a:xfrm>
            <a:off x="9778290" y="4128329"/>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9932894" y="463249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p:cNvCxnSpPr/>
          <p:nvPr/>
        </p:nvCxnSpPr>
        <p:spPr>
          <a:xfrm flipV="1">
            <a:off x="9963056" y="4631394"/>
            <a:ext cx="79469" cy="3003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41" name="楕円 40"/>
          <p:cNvSpPr/>
          <p:nvPr/>
        </p:nvSpPr>
        <p:spPr>
          <a:xfrm>
            <a:off x="10355990" y="5460194"/>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p:cNvCxnSpPr/>
          <p:nvPr/>
        </p:nvCxnSpPr>
        <p:spPr>
          <a:xfrm flipV="1">
            <a:off x="10386152" y="5459095"/>
            <a:ext cx="79469" cy="3003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nvGrpSpPr>
          <p:cNvPr id="45" name="グループ化 44"/>
          <p:cNvGrpSpPr/>
          <p:nvPr/>
        </p:nvGrpSpPr>
        <p:grpSpPr>
          <a:xfrm>
            <a:off x="7014949" y="5459095"/>
            <a:ext cx="294005" cy="294005"/>
            <a:chOff x="7014949" y="5459095"/>
            <a:chExt cx="347662" cy="347662"/>
          </a:xfrm>
        </p:grpSpPr>
        <p:sp>
          <p:nvSpPr>
            <p:cNvPr id="43" name="正方形/長方形 42"/>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p:cNvGrpSpPr/>
          <p:nvPr/>
        </p:nvGrpSpPr>
        <p:grpSpPr>
          <a:xfrm>
            <a:off x="6907767" y="4626131"/>
            <a:ext cx="166850" cy="166850"/>
            <a:chOff x="7014949" y="5459095"/>
            <a:chExt cx="347662" cy="347662"/>
          </a:xfrm>
        </p:grpSpPr>
        <p:sp>
          <p:nvSpPr>
            <p:cNvPr id="47" name="正方形/長方形 46"/>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楕円 47"/>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p:nvGrpSpPr>
        <p:grpSpPr>
          <a:xfrm>
            <a:off x="6847622" y="4162201"/>
            <a:ext cx="89808" cy="89808"/>
            <a:chOff x="7014949" y="5459095"/>
            <a:chExt cx="347662" cy="347662"/>
          </a:xfrm>
        </p:grpSpPr>
        <p:sp>
          <p:nvSpPr>
            <p:cNvPr id="50" name="正方形/長方形 49"/>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楕円 50"/>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8264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 </a:t>
            </a:r>
            <a:r>
              <a:rPr kumimoji="1" lang="en-US" altLang="ja-JP" dirty="0" smtClean="0"/>
              <a:t>: </a:t>
            </a:r>
            <a:r>
              <a:rPr kumimoji="1" lang="ja-JP" altLang="en-US" dirty="0" smtClean="0"/>
              <a:t>オプティカルフロー</a:t>
            </a:r>
            <a:r>
              <a:rPr kumimoji="1"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54</a:t>
            </a:fld>
            <a:endParaRPr lang="ja-JP" altLang="en-US"/>
          </a:p>
        </p:txBody>
      </p:sp>
      <p:sp>
        <p:nvSpPr>
          <p:cNvPr id="5" name="コンテンツ プレースホルダー 2"/>
          <p:cNvSpPr txBox="1">
            <a:spLocks/>
          </p:cNvSpPr>
          <p:nvPr/>
        </p:nvSpPr>
        <p:spPr>
          <a:xfrm>
            <a:off x="457199" y="1062279"/>
            <a:ext cx="10897986" cy="341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枚の画像内におけるある物体の移動量をベクトルとして表現したもの</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動画内の</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物体追跡</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や</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物体の動きの解析</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などに利用される</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b="1" dirty="0" smtClean="0">
                <a:latin typeface="游ゴシック" panose="020B0400000000000000" pitchFamily="50" charset="-128"/>
                <a:ea typeface="游ゴシック" panose="020B0400000000000000" pitchFamily="50" charset="-128"/>
              </a:rPr>
              <a:t>ブロックマッチング法 </a:t>
            </a:r>
            <a:r>
              <a:rPr lang="en-US" altLang="ja-JP" sz="2400" b="1" dirty="0" smtClean="0">
                <a:latin typeface="游ゴシック" panose="020B0400000000000000" pitchFamily="50" charset="-128"/>
                <a:ea typeface="游ゴシック" panose="020B0400000000000000" pitchFamily="50" charset="-128"/>
              </a:rPr>
              <a:t>: </a:t>
            </a:r>
          </a:p>
          <a:p>
            <a:pPr marL="457200" lvl="1" indent="0">
              <a:buNone/>
            </a:pPr>
            <a:r>
              <a:rPr lang="en-US" altLang="ja-JP" sz="20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000" dirty="0" smtClean="0">
                <a:latin typeface="游ゴシック" panose="020B0400000000000000" pitchFamily="50" charset="-128"/>
                <a:ea typeface="游ゴシック" panose="020B0400000000000000" pitchFamily="50" charset="-128"/>
              </a:rPr>
              <a:t>着目点を中心とする窓領域をテンプレートとしてテンプレートマッチング</a:t>
            </a:r>
            <a:endParaRPr lang="en-US" altLang="ja-JP" sz="2000" dirty="0" smtClean="0">
              <a:latin typeface="游ゴシック" panose="020B0400000000000000" pitchFamily="50" charset="-128"/>
              <a:ea typeface="游ゴシック" panose="020B0400000000000000" pitchFamily="50" charset="-128"/>
            </a:endParaRPr>
          </a:p>
          <a:p>
            <a:r>
              <a:rPr lang="en-US" altLang="ja-JP" sz="2400" b="1" dirty="0" smtClean="0">
                <a:latin typeface="游ゴシック" panose="020B0400000000000000" pitchFamily="50" charset="-128"/>
                <a:ea typeface="游ゴシック" panose="020B0400000000000000" pitchFamily="50" charset="-128"/>
              </a:rPr>
              <a:t>Lucas-</a:t>
            </a:r>
            <a:r>
              <a:rPr lang="en-US" altLang="ja-JP" sz="2400" b="1" dirty="0" err="1" smtClean="0">
                <a:latin typeface="游ゴシック" panose="020B0400000000000000" pitchFamily="50" charset="-128"/>
                <a:ea typeface="游ゴシック" panose="020B0400000000000000" pitchFamily="50" charset="-128"/>
              </a:rPr>
              <a:t>Kanade</a:t>
            </a:r>
            <a:r>
              <a:rPr lang="ja-JP" altLang="en-US" sz="2400" b="1" smtClean="0">
                <a:latin typeface="游ゴシック" panose="020B0400000000000000" pitchFamily="50" charset="-128"/>
                <a:ea typeface="游ゴシック" panose="020B0400000000000000" pitchFamily="50" charset="-128"/>
              </a:rPr>
              <a:t>法 </a:t>
            </a:r>
            <a:r>
              <a:rPr lang="en-US" altLang="ja-JP" sz="2400" b="1" dirty="0" smtClean="0">
                <a:latin typeface="游ゴシック" panose="020B0400000000000000" pitchFamily="50" charset="-128"/>
                <a:ea typeface="游ゴシック" panose="020B0400000000000000" pitchFamily="50" charset="-128"/>
              </a:rPr>
              <a:t>: </a:t>
            </a:r>
          </a:p>
          <a:p>
            <a:pPr marL="457200" lvl="1" indent="0">
              <a:buNone/>
            </a:pPr>
            <a:r>
              <a:rPr lang="en-US" altLang="ja-JP" sz="20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000" dirty="0" smtClean="0">
                <a:latin typeface="游ゴシック" panose="020B0400000000000000" pitchFamily="50" charset="-128"/>
                <a:ea typeface="游ゴシック" panose="020B0400000000000000" pitchFamily="50" charset="-128"/>
                <a:sym typeface="Wingdings" panose="05000000000000000000" pitchFamily="2" charset="2"/>
              </a:rPr>
              <a:t>オプティカルフローの拘束式を立て、隣接画素の動きが似ている（空間的な連続性）と仮定し、複数の拘束式よりオプティカルフローを計算</a:t>
            </a:r>
            <a:r>
              <a:rPr lang="en-US" altLang="ja-JP" sz="2000" dirty="0" smtClean="0">
                <a:latin typeface="游ゴシック" panose="020B0400000000000000" pitchFamily="50" charset="-128"/>
                <a:ea typeface="游ゴシック" panose="020B0400000000000000" pitchFamily="50" charset="-128"/>
              </a:rPr>
              <a:t>	</a:t>
            </a:r>
          </a:p>
        </p:txBody>
      </p:sp>
      <p:grpSp>
        <p:nvGrpSpPr>
          <p:cNvPr id="6" name="グループ化 5"/>
          <p:cNvGrpSpPr/>
          <p:nvPr/>
        </p:nvGrpSpPr>
        <p:grpSpPr>
          <a:xfrm>
            <a:off x="1784469" y="4543524"/>
            <a:ext cx="3274939" cy="1991771"/>
            <a:chOff x="2098114" y="3863491"/>
            <a:chExt cx="3908518" cy="2377105"/>
          </a:xfrm>
        </p:grpSpPr>
        <p:cxnSp>
          <p:nvCxnSpPr>
            <p:cNvPr id="7" name="直線コネクタ 6"/>
            <p:cNvCxnSpPr/>
            <p:nvPr/>
          </p:nvCxnSpPr>
          <p:spPr>
            <a:xfrm flipV="1">
              <a:off x="2444750" y="4855674"/>
              <a:ext cx="3202316" cy="710382"/>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8" name="グループ化 7"/>
            <p:cNvGrpSpPr/>
            <p:nvPr/>
          </p:nvGrpSpPr>
          <p:grpSpPr>
            <a:xfrm>
              <a:off x="3313898" y="3863491"/>
              <a:ext cx="2358767" cy="2115719"/>
              <a:chOff x="4641453" y="3794860"/>
              <a:chExt cx="2358767" cy="2115719"/>
            </a:xfrm>
            <a:scene3d>
              <a:camera prst="isometricLeftDown"/>
              <a:lightRig rig="threePt" dir="t"/>
            </a:scene3d>
          </p:grpSpPr>
          <p:sp>
            <p:nvSpPr>
              <p:cNvPr id="15" name="正方形/長方形 14"/>
              <p:cNvSpPr/>
              <p:nvPr/>
            </p:nvSpPr>
            <p:spPr>
              <a:xfrm>
                <a:off x="4641453" y="3794860"/>
                <a:ext cx="2358767" cy="2115719"/>
              </a:xfrm>
              <a:prstGeom prst="rect">
                <a:avLst/>
              </a:prstGeom>
              <a:solidFill>
                <a:schemeClr val="accent1">
                  <a:alpha val="27000"/>
                </a:schemeClr>
              </a:solidFill>
              <a:sp3d>
                <a:bevelT w="1905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p:nvGrpSpPr>
            <p:grpSpPr>
              <a:xfrm>
                <a:off x="5547419" y="4982677"/>
                <a:ext cx="699247" cy="423864"/>
                <a:chOff x="4831084" y="5219693"/>
                <a:chExt cx="699247" cy="423864"/>
              </a:xfrm>
              <a:solidFill>
                <a:schemeClr val="accent2">
                  <a:lumMod val="60000"/>
                  <a:lumOff val="40000"/>
                </a:schemeClr>
              </a:solidFill>
            </p:grpSpPr>
            <p:sp>
              <p:nvSpPr>
                <p:cNvPr id="17" name="正方形/長方形 16"/>
                <p:cNvSpPr/>
                <p:nvPr/>
              </p:nvSpPr>
              <p:spPr>
                <a:xfrm>
                  <a:off x="4831084" y="5396847"/>
                  <a:ext cx="699247" cy="246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005395" y="5219693"/>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9" name="グループ化 8"/>
            <p:cNvGrpSpPr/>
            <p:nvPr/>
          </p:nvGrpSpPr>
          <p:grpSpPr>
            <a:xfrm>
              <a:off x="2098114" y="4124877"/>
              <a:ext cx="2358767" cy="2115719"/>
              <a:chOff x="2012553" y="3794860"/>
              <a:chExt cx="2358767" cy="2115719"/>
            </a:xfrm>
            <a:solidFill>
              <a:schemeClr val="accent1"/>
            </a:solidFill>
            <a:scene3d>
              <a:camera prst="isometricLeftDown"/>
              <a:lightRig rig="threePt" dir="t"/>
            </a:scene3d>
          </p:grpSpPr>
          <p:sp>
            <p:nvSpPr>
              <p:cNvPr id="11" name="正方形/長方形 10"/>
              <p:cNvSpPr/>
              <p:nvPr/>
            </p:nvSpPr>
            <p:spPr>
              <a:xfrm>
                <a:off x="2012553" y="3794860"/>
                <a:ext cx="2358767" cy="2115719"/>
              </a:xfrm>
              <a:prstGeom prst="rect">
                <a:avLst/>
              </a:prstGeom>
              <a:solidFill>
                <a:schemeClr val="accent1">
                  <a:alpha val="37000"/>
                </a:schemeClr>
              </a:solidFill>
              <a:sp3d>
                <a:bevelT w="1905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492690" y="5058884"/>
                <a:ext cx="699247" cy="423864"/>
                <a:chOff x="4754877" y="5295900"/>
                <a:chExt cx="699247" cy="423864"/>
              </a:xfrm>
              <a:grpFill/>
            </p:grpSpPr>
            <p:sp>
              <p:nvSpPr>
                <p:cNvPr id="13" name="正方形/長方形 12"/>
                <p:cNvSpPr/>
                <p:nvPr/>
              </p:nvSpPr>
              <p:spPr>
                <a:xfrm>
                  <a:off x="4754877" y="5473054"/>
                  <a:ext cx="699247" cy="2467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29188" y="5295900"/>
                  <a:ext cx="341081" cy="2524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0" name="正方形/長方形 9"/>
            <p:cNvSpPr/>
            <p:nvPr/>
          </p:nvSpPr>
          <p:spPr>
            <a:xfrm rot="20706869">
              <a:off x="5360301" y="4858518"/>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時間</a:t>
              </a:r>
              <a:endParaRPr lang="ja-JP" altLang="en-US" dirty="0"/>
            </a:p>
          </p:txBody>
        </p:sp>
      </p:grpSp>
      <p:cxnSp>
        <p:nvCxnSpPr>
          <p:cNvPr id="19" name="直線矢印コネクタ 18"/>
          <p:cNvCxnSpPr/>
          <p:nvPr/>
        </p:nvCxnSpPr>
        <p:spPr>
          <a:xfrm flipV="1">
            <a:off x="2571918" y="5722335"/>
            <a:ext cx="679321" cy="174517"/>
          </a:xfrm>
          <a:prstGeom prst="straightConnector1">
            <a:avLst/>
          </a:prstGeom>
          <a:ln w="19050">
            <a:solidFill>
              <a:srgbClr val="FF0000"/>
            </a:solidFill>
            <a:tailEnd type="stealth" w="lg" len="lg"/>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rot="20408100">
            <a:off x="2575748" y="5740509"/>
            <a:ext cx="800788" cy="430887"/>
          </a:xfrm>
          <a:prstGeom prst="rect">
            <a:avLst/>
          </a:prstGeom>
          <a:scene3d>
            <a:camera prst="isometricLeftDown"/>
            <a:lightRig rig="threePt" dir="t"/>
          </a:scene3d>
        </p:spPr>
        <p:txBody>
          <a:bodyPr wrap="squar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pic>
        <p:nvPicPr>
          <p:cNvPr id="21" name="tk 2021-04-20 15-3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80917" y="4258282"/>
            <a:ext cx="3558283" cy="2547407"/>
          </a:xfrm>
          <a:prstGeom prst="rect">
            <a:avLst/>
          </a:prstGeom>
        </p:spPr>
      </p:pic>
    </p:spTree>
    <p:extLst>
      <p:ext uri="{BB962C8B-B14F-4D97-AF65-F5344CB8AC3E}">
        <p14:creationId xmlns:p14="http://schemas.microsoft.com/office/powerpoint/2010/main" val="25382282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1"/>
                                        </p:tgtEl>
                                      </p:cBhvr>
                                    </p:cmd>
                                  </p:childTnLst>
                                </p:cTn>
                              </p:par>
                            </p:childTnLst>
                          </p:cTn>
                        </p:par>
                      </p:childTnLst>
                    </p:cTn>
                  </p:par>
                </p:childTnLst>
              </p:cTn>
              <p:nextCondLst>
                <p:cond evt="onClick" delay="0">
                  <p:tgtEl>
                    <p:spTgt spid="21"/>
                  </p:tgtEl>
                </p:cond>
              </p:nextCondLst>
            </p:seq>
            <p:video>
              <p:cMediaNode vol="80000">
                <p:cTn id="7" fill="hold" display="0">
                  <p:stCondLst>
                    <p:cond delay="indefinite"/>
                  </p:stCondLst>
                </p:cTn>
                <p:tgtEl>
                  <p:spTgt spid="2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a:t>Snakes</a:t>
            </a:r>
            <a:r>
              <a:rPr lang="ja-JP" altLang="en-US" sz="3600" dirty="0"/>
              <a:t>法のコスト関数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左式は連結部分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
        <p:nvSpPr>
          <p:cNvPr id="46" name="テキスト ボックス 45"/>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54063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33D44020-B3EE-474F-80F6-3F5CB6C30EBF}"/>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2693976" y="1811657"/>
            <a:ext cx="1623140" cy="1568385"/>
          </a:xfrm>
          <a:prstGeom prst="rect">
            <a:avLst/>
          </a:prstGeom>
        </p:spPr>
      </p:pic>
      <p:pic>
        <p:nvPicPr>
          <p:cNvPr id="58" name="図 57">
            <a:extLst>
              <a:ext uri="{FF2B5EF4-FFF2-40B4-BE49-F238E27FC236}">
                <a16:creationId xmlns:a16="http://schemas.microsoft.com/office/drawing/2014/main" id="{CE4762E1-3FFE-4572-93F0-19F3D871A9CC}"/>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1049004" y="1811657"/>
            <a:ext cx="1623140" cy="1568385"/>
          </a:xfrm>
          <a:prstGeom prst="rect">
            <a:avLst/>
          </a:prstGeom>
        </p:spPr>
      </p:pic>
      <p:pic>
        <p:nvPicPr>
          <p:cNvPr id="56" name="図 55">
            <a:extLst>
              <a:ext uri="{FF2B5EF4-FFF2-40B4-BE49-F238E27FC236}">
                <a16:creationId xmlns:a16="http://schemas.microsoft.com/office/drawing/2014/main" id="{CC661F0F-3B80-4D4C-AABC-776B0D756558}"/>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4296649" y="1811657"/>
            <a:ext cx="1623140" cy="1568385"/>
          </a:xfrm>
          <a:prstGeom prst="rect">
            <a:avLst/>
          </a:prstGeom>
        </p:spPr>
      </p:pic>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a:t>色々な最適化法が考えられる</a:t>
            </a:r>
            <a:r>
              <a:rPr lang="ja-JP" altLang="en-US" dirty="0"/>
              <a:t>がここでは貪欲法を紹介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a:t>Snakes</a:t>
            </a:r>
            <a:r>
              <a:rPr lang="ja-JP" altLang="en-US" sz="3600" dirty="0"/>
              <a:t>法の最適化</a:t>
            </a:r>
            <a:r>
              <a:rPr lang="en-US" altLang="ja-JP" sz="3600" dirty="0"/>
              <a:t> </a:t>
            </a:r>
            <a:endParaRPr kumimoji="1" lang="ja-JP" altLang="en-US" sz="3600" dirty="0"/>
          </a:p>
        </p:txBody>
      </p:sp>
      <p:grpSp>
        <p:nvGrpSpPr>
          <p:cNvPr id="5" name="グループ化 4"/>
          <p:cNvGrpSpPr/>
          <p:nvPr/>
        </p:nvGrpSpPr>
        <p:grpSpPr>
          <a:xfrm>
            <a:off x="1197848" y="1920877"/>
            <a:ext cx="4262279" cy="1431925"/>
            <a:chOff x="4064000" y="1457325"/>
            <a:chExt cx="4262279" cy="1431925"/>
          </a:xfrm>
        </p:grpSpPr>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499985" y="1790700"/>
              <a:ext cx="8262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704850 w 711994"/>
                <a:gd name="connsiteY8" fmla="*/ 126206 h 845344"/>
                <a:gd name="connsiteX9" fmla="*/ 390525 w 711994"/>
                <a:gd name="connsiteY9" fmla="*/ 2382 h 845344"/>
                <a:gd name="connsiteX10" fmla="*/ 150019 w 711994"/>
                <a:gd name="connsiteY10" fmla="*/ 0 h 845344"/>
                <a:gd name="connsiteX0" fmla="*/ 264319 w 826294"/>
                <a:gd name="connsiteY0" fmla="*/ 0 h 845344"/>
                <a:gd name="connsiteX1" fmla="*/ 114300 w 826294"/>
                <a:gd name="connsiteY1" fmla="*/ 178594 h 845344"/>
                <a:gd name="connsiteX2" fmla="*/ 0 w 826294"/>
                <a:gd name="connsiteY2" fmla="*/ 490538 h 845344"/>
                <a:gd name="connsiteX3" fmla="*/ 188119 w 826294"/>
                <a:gd name="connsiteY3" fmla="*/ 776288 h 845344"/>
                <a:gd name="connsiteX4" fmla="*/ 438150 w 826294"/>
                <a:gd name="connsiteY4" fmla="*/ 845344 h 845344"/>
                <a:gd name="connsiteX5" fmla="*/ 459581 w 826294"/>
                <a:gd name="connsiteY5" fmla="*/ 842963 h 845344"/>
                <a:gd name="connsiteX6" fmla="*/ 752475 w 826294"/>
                <a:gd name="connsiteY6" fmla="*/ 723900 h 845344"/>
                <a:gd name="connsiteX7" fmla="*/ 826294 w 826294"/>
                <a:gd name="connsiteY7" fmla="*/ 469106 h 845344"/>
                <a:gd name="connsiteX8" fmla="*/ 819150 w 826294"/>
                <a:gd name="connsiteY8" fmla="*/ 126206 h 845344"/>
                <a:gd name="connsiteX9" fmla="*/ 504825 w 826294"/>
                <a:gd name="connsiteY9" fmla="*/ 2382 h 845344"/>
                <a:gd name="connsiteX10" fmla="*/ 264319 w 8262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6294" h="845344">
                  <a:moveTo>
                    <a:pt x="264319" y="0"/>
                  </a:moveTo>
                  <a:lnTo>
                    <a:pt x="114300" y="178594"/>
                  </a:lnTo>
                  <a:lnTo>
                    <a:pt x="0" y="490538"/>
                  </a:lnTo>
                  <a:lnTo>
                    <a:pt x="188119" y="776288"/>
                  </a:lnTo>
                  <a:lnTo>
                    <a:pt x="438150" y="845344"/>
                  </a:lnTo>
                  <a:lnTo>
                    <a:pt x="459581" y="842963"/>
                  </a:lnTo>
                  <a:lnTo>
                    <a:pt x="752475" y="723900"/>
                  </a:lnTo>
                  <a:lnTo>
                    <a:pt x="826294" y="469106"/>
                  </a:lnTo>
                  <a:lnTo>
                    <a:pt x="819150" y="126206"/>
                  </a:lnTo>
                  <a:lnTo>
                    <a:pt x="504825" y="2382"/>
                  </a:lnTo>
                  <a:lnTo>
                    <a:pt x="2643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smtClean="0">
                                  <a:solidFill>
                                    <a:schemeClr val="tx1"/>
                                  </a:solidFill>
                                  <a:latin typeface="Cambria Math" panose="02040503050406030204" pitchFamily="18" charset="0"/>
                                </a:rPr>
                              </m:ctrlPr>
                            </m:sSubPr>
                            <m:e>
                              <m:r>
                                <a:rPr lang="en-US" altLang="ja-JP" b="1">
                                  <a:solidFill>
                                    <a:schemeClr val="tx1"/>
                                  </a:solidFill>
                                  <a:latin typeface="Cambria Math"/>
                                </a:rPr>
                                <m:t>𝐯</m:t>
                              </m:r>
                            </m:e>
                            <m:sub>
                              <m:r>
                                <a:rPr lang="en-US" altLang="ja-JP" i="1">
                                  <a:solidFill>
                                    <a:schemeClr val="tx1"/>
                                  </a:solidFill>
                                  <a:latin typeface="Cambria Math"/>
                                </a:rPr>
                                <m:t>𝑖</m:t>
                              </m:r>
                              <m:r>
                                <a:rPr lang="en-US" altLang="ja-JP" b="0" i="1" smtClean="0">
                                  <a:solidFill>
                                    <a:schemeClr val="tx1"/>
                                  </a:solidFill>
                                  <a:latin typeface="Cambria Math" panose="02040503050406030204" pitchFamily="18" charset="0"/>
                                </a:rPr>
                                <m:t>+</m:t>
                              </m:r>
                              <m:r>
                                <a:rPr lang="en-US" altLang="ja-JP" i="1">
                                  <a:solidFill>
                                    <a:schemeClr val="tx1"/>
                                  </a:solidFill>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に訪問中，局所コストが最小となる近傍画素へ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頂点の移動量が閾値以下になるまで，又は，決められた回数，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10">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2"/>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4"/>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5"/>
                <a:stretch>
                  <a:fillRect l="-1129" t="-2830" b="-15094"/>
                </a:stretch>
              </a:blipFill>
            </p:spPr>
            <p:txBody>
              <a:bodyPr/>
              <a:lstStyle/>
              <a:p>
                <a:r>
                  <a:rPr lang="ja-JP" altLang="en-US">
                    <a:noFill/>
                  </a:rPr>
                  <a:t> </a:t>
                </a:r>
              </a:p>
            </p:txBody>
          </p:sp>
        </mc:Fallback>
      </mc:AlternateContent>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sp>
        <p:nvSpPr>
          <p:cNvPr id="59" name="テキスト ボックス 5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151821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a:t>Snakes</a:t>
            </a:r>
            <a:r>
              <a:rPr kumimoji="1" lang="ja-JP" altLang="en-US" sz="3600" dirty="0"/>
              <a:t>法の特徴</a:t>
            </a:r>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2733477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a:t>Level set</a:t>
            </a:r>
            <a:r>
              <a:rPr kumimoji="1" lang="ja-JP" altLang="en-US" dirty="0"/>
              <a:t>法</a:t>
            </a:r>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輪郭線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符号付きスカラー場（内挿関数）のゼロセットで表現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輪郭線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844312" y="3412466"/>
            <a:ext cx="8471692" cy="1460523"/>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4146336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6597</TotalTime>
  <Words>3482</Words>
  <Application>Microsoft Office PowerPoint</Application>
  <PresentationFormat>ワイド画面</PresentationFormat>
  <Paragraphs>891</Paragraphs>
  <Slides>54</Slides>
  <Notes>21</Notes>
  <HiddenSlides>3</HiddenSlides>
  <MMClips>3</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54</vt:i4>
      </vt:variant>
    </vt:vector>
  </HeadingPairs>
  <TitlesOfParts>
    <vt:vector size="63" baseType="lpstr">
      <vt:lpstr>ＭＳ Ｐゴシック</vt:lpstr>
      <vt:lpstr>メイリオ</vt:lpstr>
      <vt:lpstr>游ゴシック</vt:lpstr>
      <vt:lpstr>Arial</vt:lpstr>
      <vt:lpstr>Calibri</vt:lpstr>
      <vt:lpstr>Cambria Math</vt:lpstr>
      <vt:lpstr>Times New Roman</vt:lpstr>
      <vt:lpstr>Wingdings</vt:lpstr>
      <vt:lpstr>Office テーマ</vt:lpstr>
      <vt:lpstr>コンピュータビジョン</vt:lpstr>
      <vt:lpstr>Contents :</vt:lpstr>
      <vt:lpstr>Contents : 画像領域分割</vt:lpstr>
      <vt:lpstr>動的輪郭モデル（Active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曲面再構成法による領域分割</vt:lpstr>
      <vt:lpstr>陽的曲面再構成による領域分割</vt:lpstr>
      <vt:lpstr>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PowerPoint プレゼンテーション</vt:lpstr>
      <vt:lpstr>まとめ : 曲面再構成法を応用した領域分割</vt:lpstr>
      <vt:lpstr>まとめ : 画像領域分割 </vt:lpstr>
      <vt:lpstr>モーフォロジー演算</vt:lpstr>
      <vt:lpstr>モーフォロジー演算</vt:lpstr>
      <vt:lpstr>モーフォロジー演算</vt:lpstr>
      <vt:lpstr>2値画像のMorphological operation (1/3)</vt:lpstr>
      <vt:lpstr>2値画像のMorphological operation  (2/3)</vt:lpstr>
      <vt:lpstr>2値画像のMorphological operation (3/3)</vt:lpstr>
      <vt:lpstr>グレースケール画像のMorphological operation</vt:lpstr>
      <vt:lpstr>PowerPoint プレゼンテーション</vt:lpstr>
      <vt:lpstr>Top-hat transform による背景除去</vt:lpstr>
      <vt:lpstr>まとめ : モーフォロジー演算</vt:lpstr>
      <vt:lpstr>オプティカルフロー</vt:lpstr>
      <vt:lpstr>オプティカルフロー</vt:lpstr>
      <vt:lpstr>ブロックマッチング法</vt:lpstr>
      <vt:lpstr>復習: 連立一次方程式の行列を利用した表現</vt:lpstr>
      <vt:lpstr>復習 : 一般逆行列（擬似逆行列）</vt:lpstr>
      <vt:lpstr>復習 : 一般逆行列（擬似逆行列）</vt:lpstr>
      <vt:lpstr>復習 : 一般逆行列（擬似逆行列）</vt:lpstr>
      <vt:lpstr>Lucas-Kanade法 0</vt:lpstr>
      <vt:lpstr>Lucas-Kanade法 1</vt:lpstr>
      <vt:lpstr>Lucas-Kanade法 2</vt:lpstr>
      <vt:lpstr>Lucas-Kanade法 3</vt:lpstr>
      <vt:lpstr>Lucas-Kanade法 4</vt:lpstr>
      <vt:lpstr>Lucas-Kanade法 5</vt:lpstr>
      <vt:lpstr>オプティカルフローの拘束式の定性的な理解</vt:lpstr>
      <vt:lpstr>Lucas-Kanade法 6</vt:lpstr>
      <vt:lpstr>まとめ : オプティカルフロー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289</cp:revision>
  <cp:lastPrinted>2023-03-29T04:36:52Z</cp:lastPrinted>
  <dcterms:created xsi:type="dcterms:W3CDTF">2017-01-19T02:23:36Z</dcterms:created>
  <dcterms:modified xsi:type="dcterms:W3CDTF">2023-03-29T04:37:01Z</dcterms:modified>
</cp:coreProperties>
</file>